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301"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4" r:id="rId32"/>
    <p:sldId id="376" r:id="rId33"/>
    <p:sldId id="377" r:id="rId34"/>
    <p:sldId id="375"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73" r:id="rId65"/>
    <p:sldId id="370" r:id="rId66"/>
    <p:sldId id="371" r:id="rId67"/>
    <p:sldId id="372" r:id="rId68"/>
  </p:sldIdLst>
  <p:sldSz cx="9144000" cy="6858000" type="screen4x3"/>
  <p:notesSz cx="6881813" cy="9296400"/>
  <p:custDataLst>
    <p:tags r:id="rId71"/>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93" autoAdjust="0"/>
    <p:restoredTop sz="94421" autoAdjust="0"/>
  </p:normalViewPr>
  <p:slideViewPr>
    <p:cSldViewPr>
      <p:cViewPr varScale="1">
        <p:scale>
          <a:sx n="87" d="100"/>
          <a:sy n="87" d="100"/>
        </p:scale>
        <p:origin x="110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49965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9EEA578-17BD-4465-B0BA-10AE59C7EC2E}" type="slidenum">
              <a:rPr lang="en-US"/>
              <a:pPr/>
              <a:t>35</a:t>
            </a:fld>
            <a:r>
              <a:rPr lang="en-US" dirty="0"/>
              <a:t>##</a:t>
            </a:r>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0137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12830A27-D02A-40CA-809E-AC61EE934F3E}" type="slidenum">
              <a:rPr lang="en-US"/>
              <a:pPr/>
              <a:t>38</a:t>
            </a:fld>
            <a:r>
              <a:rPr lang="en-US" dirty="0"/>
              <a:t>##</a:t>
            </a: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55700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7451A438-EB3B-4944-9695-972E1DFC4FE6}" type="slidenum">
              <a:rPr lang="en-US"/>
              <a:pPr/>
              <a:t>41</a:t>
            </a:fld>
            <a:r>
              <a:rPr lang="en-US" dirty="0"/>
              <a:t>##</a:t>
            </a:r>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61672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36D93346-BBAD-42F8-8685-A539306AC997}" type="slidenum">
              <a:rPr lang="en-US"/>
              <a:pPr/>
              <a:t>47</a:t>
            </a:fld>
            <a:r>
              <a:rPr lang="en-US" dirty="0"/>
              <a:t>##</a:t>
            </a:r>
          </a:p>
        </p:txBody>
      </p:sp>
      <p:sp>
        <p:nvSpPr>
          <p:cNvPr id="524290" name="Rectangle 2"/>
          <p:cNvSpPr>
            <a:spLocks noGrp="1" noRot="1" noChangeAspect="1" noChangeArrowheads="1" noTextEdit="1"/>
          </p:cNvSpPr>
          <p:nvPr>
            <p:ph type="sldImg"/>
          </p:nvPr>
        </p:nvSpPr>
        <p:spPr>
          <a:xfrm>
            <a:off x="1117600" y="698500"/>
            <a:ext cx="4646613" cy="3484563"/>
          </a:xfrm>
          <a:ln/>
        </p:spPr>
      </p:sp>
      <p:sp>
        <p:nvSpPr>
          <p:cNvPr id="52429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210511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FDD0801-F694-4D57-BE37-ED191ADD23C7}" type="slidenum">
              <a:rPr lang="en-US"/>
              <a:pPr/>
              <a:t>48</a:t>
            </a:fld>
            <a:r>
              <a:rPr lang="en-US" dirty="0"/>
              <a:t>##</a:t>
            </a:r>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726627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C09AB75-347D-461E-BF13-2253F848F60D}" type="slidenum">
              <a:rPr lang="en-US"/>
              <a:pPr/>
              <a:t>49</a:t>
            </a:fld>
            <a:r>
              <a:rPr lang="en-US" dirty="0"/>
              <a:t>##</a:t>
            </a: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30778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59B03DD-A318-422E-B36B-24FACAAC1563}" type="slidenum">
              <a:rPr lang="en-US"/>
              <a:pPr/>
              <a:t>50</a:t>
            </a:fld>
            <a:r>
              <a:rPr lang="en-US" dirty="0"/>
              <a:t>##</a:t>
            </a:r>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2384412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C28E848E-D8EB-4786-A693-0CC706C068F9}" type="slidenum">
              <a:rPr lang="en-US"/>
              <a:pPr/>
              <a:t>54</a:t>
            </a:fld>
            <a:r>
              <a:rPr lang="en-US" dirty="0"/>
              <a:t>##</a:t>
            </a:r>
          </a:p>
        </p:txBody>
      </p:sp>
      <p:sp>
        <p:nvSpPr>
          <p:cNvPr id="532482" name="Rectangle 2"/>
          <p:cNvSpPr>
            <a:spLocks noGrp="1" noRot="1" noChangeAspect="1" noChangeArrowheads="1" noTextEdit="1"/>
          </p:cNvSpPr>
          <p:nvPr>
            <p:ph type="sldImg"/>
          </p:nvPr>
        </p:nvSpPr>
        <p:spPr>
          <a:xfrm>
            <a:off x="1117600" y="698500"/>
            <a:ext cx="4646613" cy="3484563"/>
          </a:xfrm>
          <a:ln/>
        </p:spPr>
      </p:sp>
      <p:sp>
        <p:nvSpPr>
          <p:cNvPr id="53248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4136853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D5E558BA-3232-4E7B-BCA7-E32CA9FB7BCE}" type="slidenum">
              <a:rPr lang="en-US"/>
              <a:pPr/>
              <a:t>56</a:t>
            </a:fld>
            <a:r>
              <a:rPr lang="en-US" dirty="0"/>
              <a:t>##</a:t>
            </a:r>
          </a:p>
        </p:txBody>
      </p:sp>
      <p:sp>
        <p:nvSpPr>
          <p:cNvPr id="526338" name="Rectangle 2"/>
          <p:cNvSpPr>
            <a:spLocks noGrp="1" noRot="1" noChangeAspect="1" noChangeArrowheads="1" noTextEdit="1"/>
          </p:cNvSpPr>
          <p:nvPr>
            <p:ph type="sldImg"/>
          </p:nvPr>
        </p:nvSpPr>
        <p:spPr>
          <a:xfrm>
            <a:off x="1117600" y="698500"/>
            <a:ext cx="4646613" cy="3484563"/>
          </a:xfrm>
          <a:ln/>
        </p:spPr>
      </p:sp>
      <p:sp>
        <p:nvSpPr>
          <p:cNvPr id="52633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462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2B0F51EF-462A-4ACA-B3A0-8F564F489D97}" type="slidenum">
              <a:rPr lang="en-US"/>
              <a:pPr/>
              <a:t>57</a:t>
            </a:fld>
            <a:r>
              <a:rPr lang="en-US" dirty="0"/>
              <a:t>##</a:t>
            </a:r>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86795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81242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BC8D37AD-7A62-492F-9494-75F2B905FA5D}" type="slidenum">
              <a:rPr lang="en-US"/>
              <a:pPr/>
              <a:t>58</a:t>
            </a:fld>
            <a:r>
              <a:rPr lang="en-US" dirty="0"/>
              <a:t>##</a:t>
            </a:r>
          </a:p>
        </p:txBody>
      </p:sp>
      <p:sp>
        <p:nvSpPr>
          <p:cNvPr id="491522" name="Rectangle 2"/>
          <p:cNvSpPr>
            <a:spLocks noGrp="1" noRot="1" noChangeAspect="1" noChangeArrowheads="1" noTextEdit="1"/>
          </p:cNvSpPr>
          <p:nvPr>
            <p:ph type="sldImg"/>
          </p:nvPr>
        </p:nvSpPr>
        <p:spPr>
          <a:xfrm>
            <a:off x="1119188" y="700088"/>
            <a:ext cx="4643437" cy="3481387"/>
          </a:xfrm>
          <a:ln/>
        </p:spPr>
      </p:sp>
      <p:sp>
        <p:nvSpPr>
          <p:cNvPr id="49152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43889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7EB566C-65B0-4242-B12C-38E42A61CB72}" type="slidenum">
              <a:rPr lang="en-US"/>
              <a:pPr/>
              <a:t>59</a:t>
            </a:fld>
            <a:r>
              <a:rPr lang="en-US" dirty="0"/>
              <a:t>##</a:t>
            </a:r>
          </a:p>
        </p:txBody>
      </p:sp>
      <p:sp>
        <p:nvSpPr>
          <p:cNvPr id="534530" name="Rectangle 2"/>
          <p:cNvSpPr>
            <a:spLocks noGrp="1" noRot="1" noChangeAspect="1" noChangeArrowheads="1" noTextEdit="1"/>
          </p:cNvSpPr>
          <p:nvPr>
            <p:ph type="sldImg"/>
          </p:nvPr>
        </p:nvSpPr>
        <p:spPr>
          <a:xfrm>
            <a:off x="1119188" y="700088"/>
            <a:ext cx="4643437" cy="3481387"/>
          </a:xfrm>
          <a:ln/>
        </p:spPr>
      </p:sp>
      <p:sp>
        <p:nvSpPr>
          <p:cNvPr id="534531"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377030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6B4F96F3-589E-4A97-BFB7-E621058021F7}" type="slidenum">
              <a:rPr lang="en-US"/>
              <a:pPr/>
              <a:t>60</a:t>
            </a:fld>
            <a:r>
              <a:rPr lang="en-US" dirty="0"/>
              <a:t>##</a:t>
            </a:r>
          </a:p>
        </p:txBody>
      </p:sp>
      <p:sp>
        <p:nvSpPr>
          <p:cNvPr id="495618" name="Rectangle 2"/>
          <p:cNvSpPr>
            <a:spLocks noGrp="1" noRot="1" noChangeAspect="1" noChangeArrowheads="1" noTextEdit="1"/>
          </p:cNvSpPr>
          <p:nvPr>
            <p:ph type="sldImg"/>
          </p:nvPr>
        </p:nvSpPr>
        <p:spPr>
          <a:xfrm>
            <a:off x="1119188" y="700088"/>
            <a:ext cx="4643437" cy="3481387"/>
          </a:xfrm>
          <a:ln/>
        </p:spPr>
      </p:sp>
      <p:sp>
        <p:nvSpPr>
          <p:cNvPr id="495619"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836144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E3057593-DCDA-454C-B6D3-F8C052E3CFFD}" type="slidenum">
              <a:rPr lang="en-US"/>
              <a:pPr/>
              <a:t>61</a:t>
            </a:fld>
            <a:r>
              <a:rPr lang="en-US" dirty="0"/>
              <a:t>##</a:t>
            </a:r>
          </a:p>
        </p:txBody>
      </p:sp>
      <p:sp>
        <p:nvSpPr>
          <p:cNvPr id="536578" name="Rectangle 2"/>
          <p:cNvSpPr>
            <a:spLocks noGrp="1" noRot="1" noChangeAspect="1" noChangeArrowheads="1" noTextEdit="1"/>
          </p:cNvSpPr>
          <p:nvPr>
            <p:ph type="sldImg"/>
          </p:nvPr>
        </p:nvSpPr>
        <p:spPr>
          <a:xfrm>
            <a:off x="1117600" y="698500"/>
            <a:ext cx="4646613" cy="3484563"/>
          </a:xfrm>
          <a:ln/>
        </p:spPr>
      </p:sp>
      <p:sp>
        <p:nvSpPr>
          <p:cNvPr id="536579"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87763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5C855979-81E2-4608-BCFA-85C8CAAE2DA8}" type="slidenum">
              <a:rPr lang="en-US"/>
              <a:pPr/>
              <a:t>62</a:t>
            </a:fld>
            <a:r>
              <a:rPr lang="en-US" dirty="0"/>
              <a:t>##</a:t>
            </a:r>
          </a:p>
        </p:txBody>
      </p:sp>
      <p:sp>
        <p:nvSpPr>
          <p:cNvPr id="501762" name="Rectangle 2"/>
          <p:cNvSpPr>
            <a:spLocks noGrp="1" noRot="1" noChangeAspect="1" noChangeArrowheads="1" noTextEdit="1"/>
          </p:cNvSpPr>
          <p:nvPr>
            <p:ph type="sldImg"/>
          </p:nvPr>
        </p:nvSpPr>
        <p:spPr>
          <a:xfrm>
            <a:off x="1119188" y="700088"/>
            <a:ext cx="4643437" cy="3481387"/>
          </a:xfrm>
          <a:ln/>
        </p:spPr>
      </p:sp>
      <p:sp>
        <p:nvSpPr>
          <p:cNvPr id="501763" name="Rectangle 3"/>
          <p:cNvSpPr>
            <a:spLocks noGrp="1" noChangeArrowheads="1"/>
          </p:cNvSpPr>
          <p:nvPr>
            <p:ph type="body" idx="1"/>
          </p:nvPr>
        </p:nvSpPr>
        <p:spPr>
          <a:xfrm>
            <a:off x="917165" y="4415321"/>
            <a:ext cx="5047484" cy="4181722"/>
          </a:xfrm>
        </p:spPr>
        <p:txBody>
          <a:bodyPr/>
          <a:lstStyle/>
          <a:p>
            <a:endParaRPr lang="bg-BG"/>
          </a:p>
        </p:txBody>
      </p:sp>
    </p:spTree>
    <p:extLst>
      <p:ext uri="{BB962C8B-B14F-4D97-AF65-F5344CB8AC3E}">
        <p14:creationId xmlns:p14="http://schemas.microsoft.com/office/powerpoint/2010/main" val="121432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C57712C-29FF-400E-952B-194A29DEF58D}" type="slidenum">
              <a:rPr lang="en-US"/>
              <a:pPr/>
              <a:t>63</a:t>
            </a:fld>
            <a:r>
              <a:rPr lang="en-US" dirty="0"/>
              <a:t>##</a:t>
            </a:r>
          </a:p>
        </p:txBody>
      </p:sp>
      <p:sp>
        <p:nvSpPr>
          <p:cNvPr id="528386" name="Rectangle 2"/>
          <p:cNvSpPr>
            <a:spLocks noGrp="1" noRot="1" noChangeAspect="1" noChangeArrowheads="1" noTextEdit="1"/>
          </p:cNvSpPr>
          <p:nvPr>
            <p:ph type="sldImg"/>
          </p:nvPr>
        </p:nvSpPr>
        <p:spPr>
          <a:xfrm>
            <a:off x="1117600" y="698500"/>
            <a:ext cx="4646613" cy="3484563"/>
          </a:xfrm>
          <a:ln/>
        </p:spPr>
      </p:sp>
      <p:sp>
        <p:nvSpPr>
          <p:cNvPr id="5283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9494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98930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46866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9488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1564208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7327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22</a:t>
            </a:fld>
            <a:endParaRPr lang="en-US" dirty="0"/>
          </a:p>
        </p:txBody>
      </p:sp>
    </p:spTree>
    <p:extLst>
      <p:ext uri="{BB962C8B-B14F-4D97-AF65-F5344CB8AC3E}">
        <p14:creationId xmlns:p14="http://schemas.microsoft.com/office/powerpoint/2010/main" val="2726770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6061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ransition spd="med" advClick="0" advTm="2000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ransition spd="med" advClick="0" advTm="2000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transition spd="med" advClick="0" advTm="2000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ransition spd="med" advClick="0" advTm="20000"/>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ransition spd="med" advClick="0" advTm="20000"/>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52681"/>
      </p:ext>
    </p:extLst>
  </p:cSld>
  <p:clrMapOvr>
    <a:masterClrMapping/>
  </p:clrMapOvr>
  <p:transition spd="med" advClick="0" advTm="2000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53952375"/>
      </p:ext>
    </p:extLst>
  </p:cSld>
  <p:clrMapOvr>
    <a:masterClrMapping/>
  </p:clrMapOvr>
  <p:transition spd="med" advClick="0" advTm="2000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10"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11"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8" r:id="rId6"/>
    <p:sldLayoutId id="2147483709" r:id="rId7"/>
  </p:sldLayoutIdLst>
  <p:transition spd="med" advClick="0" advTm="20000"/>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hyperlink" Target="http://www.nakov.com/" TargetMode="External"/><Relationship Id="rId10" Type="http://schemas.openxmlformats.org/officeDocument/2006/relationships/image" Target="../media/image11.png"/><Relationship Id="rId4" Type="http://schemas.openxmlformats.org/officeDocument/2006/relationships/hyperlink" Target="http://academy.telerik.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898" y="1524000"/>
            <a:ext cx="8229600" cy="1295400"/>
          </a:xfrm>
          <a:effectLst>
            <a:reflection blurRad="6350" stA="52000" endA="300" endPos="35000" dir="5400000" sy="-100000" algn="bl" rotWithShape="0"/>
          </a:effectLst>
        </p:spPr>
        <p:txBody>
          <a:bodyPr/>
          <a:lstStyle/>
          <a:p>
            <a:r>
              <a:rPr lang="en-US" dirty="0" smtClean="0"/>
              <a:t>Common Type System</a:t>
            </a:r>
            <a:endParaRPr lang="en-US" dirty="0"/>
          </a:p>
        </p:txBody>
      </p:sp>
      <p:sp>
        <p:nvSpPr>
          <p:cNvPr id="3" name="Subtitle 2"/>
          <p:cNvSpPr>
            <a:spLocks noGrp="1"/>
          </p:cNvSpPr>
          <p:nvPr>
            <p:ph type="subTitle" idx="1"/>
          </p:nvPr>
        </p:nvSpPr>
        <p:spPr>
          <a:xfrm>
            <a:off x="250902" y="3007520"/>
            <a:ext cx="8382000" cy="802480"/>
          </a:xfrm>
        </p:spPr>
        <p:txBody>
          <a:bodyPr/>
          <a:lstStyle/>
          <a:p>
            <a:r>
              <a:rPr lang="en-US" dirty="0" smtClean="0">
                <a:effectLst>
                  <a:outerShdw blurRad="50800" dist="38100" algn="tr" rotWithShape="0">
                    <a:prstClr val="black">
                      <a:alpha val="40000"/>
                    </a:prstClr>
                  </a:outerShdw>
                </a:effectLst>
              </a:rPr>
              <a:t>.NET Types Hierarchy, Cloning, Comparing,</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Value and Reference Types, Parameters Passing</a:t>
            </a:r>
            <a:endParaRPr lang="en-US" dirty="0"/>
          </a:p>
        </p:txBody>
      </p:sp>
      <p:pic>
        <p:nvPicPr>
          <p:cNvPr id="52226" name="Picture 2" descr="http://www.countwordula.com/pix/strange_attractors-0086.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105400" y="4504267"/>
            <a:ext cx="3429000" cy="1905000"/>
          </a:xfrm>
          <a:prstGeom prst="roundRect">
            <a:avLst>
              <a:gd name="adj" fmla="val 12195"/>
            </a:avLst>
          </a:prstGeom>
          <a:ln w="57150">
            <a:noFill/>
          </a:ln>
          <a:effectLst>
            <a:glow rad="63500">
              <a:schemeClr val="accent3">
                <a:satMod val="175000"/>
                <a:alpha val="25000"/>
              </a:schemeClr>
            </a:glow>
            <a:softEdge rad="38100"/>
          </a:effectLst>
        </p:spPr>
      </p:pic>
      <p:pic>
        <p:nvPicPr>
          <p:cNvPr id="8"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31244" y="4661618"/>
            <a:ext cx="1469356" cy="16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21342071">
            <a:off x="5238335" y="5906841"/>
            <a:ext cx="3186189" cy="423034"/>
          </a:xfrm>
          <a:prstGeom prst="rect">
            <a:avLst/>
          </a:prstGeom>
          <a:noFill/>
        </p:spPr>
        <p:txBody>
          <a:bodyPr wrap="none" rtlCol="0">
            <a:prstTxWarp prst="textChevronInverted">
              <a:avLst/>
            </a:prstTxWarp>
            <a:spAutoFit/>
          </a:bodyPr>
          <a:lstStyle/>
          <a:p>
            <a:r>
              <a:rPr lang="en-US" sz="2400" b="1" dirty="0" smtClean="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rPr>
              <a:t>Common Type System</a:t>
            </a:r>
            <a:endParaRPr lang="en-US" sz="2400" b="1" dirty="0">
              <a:ln w="10160">
                <a:solidFill>
                  <a:schemeClr val="accent6">
                    <a:lumMod val="50000"/>
                  </a:schemeClr>
                </a:solidFill>
                <a:prstDash val="solid"/>
              </a:ln>
              <a:solidFill>
                <a:schemeClr val="accent6">
                  <a:lumMod val="20000"/>
                  <a:lumOff val="80000"/>
                </a:schemeClr>
              </a:solidFill>
              <a:effectLst>
                <a:outerShdw blurRad="38100" dist="22860" dir="5400000" algn="tl" rotWithShape="0">
                  <a:srgbClr val="000000">
                    <a:alpha val="30000"/>
                  </a:srgbClr>
                </a:outerShdw>
              </a:effectLst>
            </a:endParaRPr>
          </a:p>
        </p:txBody>
      </p:sp>
      <p:sp>
        <p:nvSpPr>
          <p:cNvPr id="13" name="Text Placeholder 4"/>
          <p:cNvSpPr>
            <a:spLocks noGrp="1"/>
          </p:cNvSpPr>
          <p:nvPr/>
        </p:nvSpPr>
        <p:spPr>
          <a:xfrm>
            <a:off x="454622" y="4495800"/>
            <a:ext cx="3046709" cy="533400"/>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Svetlin Nakov</a:t>
            </a:r>
            <a:endParaRPr lang="en-US" dirty="0"/>
          </a:p>
        </p:txBody>
      </p:sp>
      <p:sp>
        <p:nvSpPr>
          <p:cNvPr id="14" name="Text Placeholder 5"/>
          <p:cNvSpPr>
            <a:spLocks noGrp="1"/>
          </p:cNvSpPr>
          <p:nvPr/>
        </p:nvSpPr>
        <p:spPr>
          <a:xfrm>
            <a:off x="492723" y="5757446"/>
            <a:ext cx="3012477" cy="369332"/>
          </a:xfrm>
          <a:prstGeom prst="rect">
            <a:avLst/>
          </a:prstGeom>
          <a:noFill/>
        </p:spPr>
        <p:txBody>
          <a:bodyPr wrap="square" rtlCol="0">
            <a:spAutoFit/>
          </a:bodyPr>
          <a:lstStyle>
            <a:lvl1pPr marL="0" indent="0"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Telerik Software Academy</a:t>
            </a:r>
            <a:endParaRPr lang="en-US" dirty="0"/>
          </a:p>
        </p:txBody>
      </p:sp>
      <p:sp>
        <p:nvSpPr>
          <p:cNvPr id="15" name="Text Placeholder 6"/>
          <p:cNvSpPr>
            <a:spLocks noGrp="1"/>
          </p:cNvSpPr>
          <p:nvPr/>
        </p:nvSpPr>
        <p:spPr>
          <a:xfrm>
            <a:off x="492723" y="6062246"/>
            <a:ext cx="3012477" cy="338554"/>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academy.telerik.com</a:t>
            </a:r>
            <a:r>
              <a:rPr lang="en-US" dirty="0" smtClean="0"/>
              <a:t>   </a:t>
            </a:r>
            <a:endParaRPr lang="en-US" dirty="0"/>
          </a:p>
        </p:txBody>
      </p:sp>
      <p:sp>
        <p:nvSpPr>
          <p:cNvPr id="16" name="Text Placeholder 3"/>
          <p:cNvSpPr>
            <a:spLocks noGrp="1"/>
          </p:cNvSpPr>
          <p:nvPr/>
        </p:nvSpPr>
        <p:spPr>
          <a:xfrm>
            <a:off x="467323" y="4953000"/>
            <a:ext cx="3035299" cy="461665"/>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Technical Trainer</a:t>
            </a:r>
            <a:endParaRPr lang="en-US" dirty="0"/>
          </a:p>
        </p:txBody>
      </p:sp>
      <p:sp>
        <p:nvSpPr>
          <p:cNvPr id="17" name="Text Placeholder 5"/>
          <p:cNvSpPr>
            <a:spLocks noGrp="1"/>
          </p:cNvSpPr>
          <p:nvPr/>
        </p:nvSpPr>
        <p:spPr>
          <a:xfrm>
            <a:off x="492723" y="5329535"/>
            <a:ext cx="3012477" cy="369332"/>
          </a:xfrm>
          <a:prstGeom prst="rect">
            <a:avLst/>
          </a:prstGeom>
          <a:noFill/>
        </p:spPr>
        <p:txBody>
          <a:bodyPr wrap="square" rtlCol="0">
            <a:spAutoFit/>
          </a:bodyPr>
          <a:lstStyle>
            <a:lvl1pPr marL="319088" indent="-319088" algn="l" rtl="0" eaLnBrk="0" fontAlgn="base" hangingPunct="0">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1800" dirty="0" smtClean="0">
                <a:hlinkClick r:id="rId5"/>
              </a:rPr>
              <a:t>www.nakov.com</a:t>
            </a:r>
            <a:endParaRPr lang="en-US" sz="1800" dirty="0"/>
          </a:p>
        </p:txBody>
      </p:sp>
      <p:pic>
        <p:nvPicPr>
          <p:cNvPr id="12" name="Picture 1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49404" y="946478"/>
            <a:ext cx="1539195" cy="1209424"/>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1026" name="Picture 2" descr="http://vector.us/files/images/1/5/159502/block_diagram_visio_hierarchy_clip_art.jp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925249" y="464924"/>
            <a:ext cx="1627490" cy="1256039"/>
          </a:xfrm>
          <a:prstGeom prst="roundRect">
            <a:avLst>
              <a:gd name="adj" fmla="val 5959"/>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1028" name="Picture 4" descr="http://i1-news.softpedia-static.com/images/news2/Download-Microsoft-NET-Framework-4-5-Final-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29" r="-3248"/>
          <a:stretch/>
        </p:blipFill>
        <p:spPr bwMode="auto">
          <a:xfrm>
            <a:off x="2416098" y="464923"/>
            <a:ext cx="4154589" cy="1256039"/>
          </a:xfrm>
          <a:prstGeom prst="roundRect">
            <a:avLst>
              <a:gd name="adj" fmla="val 5959"/>
            </a:avLst>
          </a:prstGeom>
          <a:solidFill>
            <a:srgbClr val="FFFFFF"/>
          </a:solidFill>
          <a:effectLst>
            <a:softEdge rad="31750"/>
          </a:effectLst>
        </p:spPr>
      </p:pic>
      <p:pic>
        <p:nvPicPr>
          <p:cNvPr id="1032" name="Picture 8" descr="http://images2.wikia.nocookie.net/__cb20120204043720/battlefordreamisland/images/c/c0/Bubble_Icon.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5299469" y="4760498"/>
            <a:ext cx="1188682" cy="11384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s2.wikia.nocookie.net/__cb20120204043720/battlefordreamisland/images/c/c0/Bubble_Icon.png"/>
          <p:cNvPicPr>
            <a:picLocks noChangeAspect="1" noChangeArrowheads="1"/>
          </p:cNvPicPr>
          <p:nvPr/>
        </p:nvPicPr>
        <p:blipFill>
          <a:blip r:embed="rId10"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169147" y="4984074"/>
            <a:ext cx="899141" cy="8611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2.wikia.nocookie.net/__cb20120204043720/battlefordreamisland/images/c/c0/Bubble_Icon.png"/>
          <p:cNvPicPr>
            <a:picLocks noChangeAspect="1" noChangeArrowheads="1"/>
          </p:cNvPicPr>
          <p:nvPr/>
        </p:nvPicPr>
        <p:blipFill>
          <a:blip r:embed="rId11" cstate="screen">
            <a:duotone>
              <a:prstClr val="black"/>
              <a:schemeClr val="accent3">
                <a:lumMod val="50000"/>
                <a:tint val="45000"/>
                <a:satMod val="400000"/>
              </a:schemeClr>
            </a:duotone>
            <a:extLst>
              <a:ext uri="{28A0092B-C50C-407E-A947-70E740481C1C}">
                <a14:useLocalDpi xmlns:a14="http://schemas.microsoft.com/office/drawing/2010/main" val="0"/>
              </a:ext>
            </a:extLst>
          </a:blip>
          <a:srcRect/>
          <a:stretch>
            <a:fillRect/>
          </a:stretch>
        </p:blipFill>
        <p:spPr bwMode="auto">
          <a:xfrm>
            <a:off x="7378925" y="4613102"/>
            <a:ext cx="1070910" cy="10256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2.wikia.nocookie.net/__cb20120204043720/battlefordreamisland/images/c/c0/Bubble_Icon.png"/>
          <p:cNvPicPr>
            <a:picLocks noChangeAspect="1" noChangeArrowheads="1"/>
          </p:cNvPicPr>
          <p:nvPr/>
        </p:nvPicPr>
        <p:blipFill>
          <a:blip r:embed="rId12"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16779"/>
            <a:ext cx="742547" cy="7111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2.wikia.nocookie.net/__cb20120204043720/battlefordreamisland/images/c/c0/Bubble_Icon.png"/>
          <p:cNvPicPr>
            <a:picLocks noChangeAspect="1" noChangeArrowheads="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50525" y="4591644"/>
            <a:ext cx="605711" cy="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7003"/>
      </p:ext>
    </p:extLst>
  </p:cSld>
  <p:clrMapOvr>
    <a:masterClrMapping/>
  </p:clrMapOvr>
  <p:transition spd="med" advClick="0" advTm="20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smtClean="0">
                <a:effectLst>
                  <a:outerShdw blurRad="50800" dist="38100" algn="tr" rotWithShape="0">
                    <a:prstClr val="black">
                      <a:alpha val="40000"/>
                    </a:prstClr>
                  </a:outerShdw>
                </a:effectLst>
              </a:rPr>
              <a:t>Overriding System.Object's Virtual Methods</a:t>
            </a:r>
            <a:endParaRPr lang="en-US" noProof="1"/>
          </a:p>
        </p:txBody>
      </p:sp>
      <p:sp>
        <p:nvSpPr>
          <p:cNvPr id="3" name="Content Placeholder 2"/>
          <p:cNvSpPr>
            <a:spLocks noGrp="1"/>
          </p:cNvSpPr>
          <p:nvPr>
            <p:ph idx="1"/>
          </p:nvPr>
        </p:nvSpPr>
        <p:spPr>
          <a:xfrm>
            <a:off x="152400" y="1447800"/>
            <a:ext cx="8763000" cy="5181600"/>
          </a:xfrm>
        </p:spPr>
        <p:txBody>
          <a:bodyPr/>
          <a:lstStyle/>
          <a:p>
            <a:r>
              <a:rPr lang="en-US" sz="3000" dirty="0" smtClean="0"/>
              <a:t>By default the operator</a:t>
            </a:r>
            <a:r>
              <a:rPr lang="bg-BG" sz="3000" dirty="0" smtClean="0"/>
              <a:t> </a:t>
            </a:r>
            <a:r>
              <a:rPr lang="bg-BG" sz="3000" dirty="0" smtClean="0">
                <a:ln w="500">
                  <a:noFill/>
                </a:ln>
                <a:solidFill>
                  <a:schemeClr val="accent5">
                    <a:lumMod val="20000"/>
                    <a:lumOff val="80000"/>
                  </a:schemeClr>
                </a:solidFill>
                <a:latin typeface="Consolas" pitchFamily="49" charset="0"/>
                <a:cs typeface="Consolas" pitchFamily="49" charset="0"/>
              </a:rPr>
              <a:t>==</a:t>
            </a:r>
            <a:r>
              <a:rPr lang="bg-BG" sz="3000" dirty="0" smtClean="0"/>
              <a:t> </a:t>
            </a:r>
            <a:r>
              <a:rPr lang="en-US" sz="3000" dirty="0" smtClean="0"/>
              <a:t>calls the </a:t>
            </a:r>
            <a:r>
              <a:rPr lang="en-US" sz="3000" noProof="1" smtClean="0">
                <a:solidFill>
                  <a:schemeClr val="accent5">
                    <a:lumMod val="20000"/>
                    <a:lumOff val="80000"/>
                  </a:schemeClr>
                </a:solidFill>
                <a:latin typeface="Consolas" pitchFamily="49" charset="0"/>
                <a:cs typeface="Consolas" pitchFamily="49" charset="0"/>
              </a:rPr>
              <a:t>Reference</a:t>
            </a:r>
            <a:r>
              <a:rPr lang="en-US" sz="3000" noProof="1" smtClean="0">
                <a:ln w="500">
                  <a:noFill/>
                </a:ln>
                <a:solidFill>
                  <a:schemeClr val="accent5">
                    <a:lumMod val="20000"/>
                    <a:lumOff val="80000"/>
                  </a:schemeClr>
                </a:solidFill>
                <a:latin typeface="Consolas" pitchFamily="49" charset="0"/>
                <a:cs typeface="Consolas" pitchFamily="49" charset="0"/>
              </a:rPr>
              <a:t>Equals()</a:t>
            </a:r>
            <a:r>
              <a:rPr lang="en-US" sz="3000" dirty="0" smtClean="0"/>
              <a:t> method</a:t>
            </a:r>
          </a:p>
          <a:p>
            <a:pPr lvl="1"/>
            <a:r>
              <a:rPr lang="en-US" sz="2800" dirty="0" smtClean="0"/>
              <a:t>Compares the addresses for reference types</a:t>
            </a:r>
          </a:p>
          <a:p>
            <a:pPr lvl="1"/>
            <a:r>
              <a:rPr lang="en-US" sz="2800" dirty="0" smtClean="0"/>
              <a:t>Or the binary representation for value types</a:t>
            </a:r>
            <a:endParaRPr lang="bg-BG" sz="2800" dirty="0" smtClean="0"/>
          </a:p>
          <a:p>
            <a:r>
              <a:rPr lang="en-US" sz="3000" dirty="0" smtClean="0"/>
              <a:t>The methods </a:t>
            </a:r>
            <a:r>
              <a:rPr lang="en-US" sz="3000" dirty="0" smtClean="0">
                <a:ln w="500">
                  <a:noFill/>
                </a:ln>
                <a:solidFill>
                  <a:schemeClr val="accent5">
                    <a:lumMod val="20000"/>
                    <a:lumOff val="80000"/>
                  </a:schemeClr>
                </a:solidFill>
                <a:latin typeface="Consolas" pitchFamily="49" charset="0"/>
                <a:cs typeface="Consolas" pitchFamily="49" charset="0"/>
              </a:rPr>
              <a:t>Equals()</a:t>
            </a:r>
            <a:r>
              <a:rPr lang="en-US" sz="3000" dirty="0" smtClean="0"/>
              <a:t>, </a:t>
            </a:r>
            <a:r>
              <a:rPr lang="en-US" sz="3000" noProof="1" smtClean="0">
                <a:ln w="500">
                  <a:noFill/>
                </a:ln>
                <a:solidFill>
                  <a:schemeClr val="accent5">
                    <a:lumMod val="20000"/>
                    <a:lumOff val="80000"/>
                  </a:schemeClr>
                </a:solidFill>
                <a:latin typeface="Consolas" pitchFamily="49" charset="0"/>
                <a:cs typeface="Consolas" pitchFamily="49" charset="0"/>
              </a:rPr>
              <a:t>GetHashCode</a:t>
            </a:r>
            <a:r>
              <a:rPr lang="en-US" sz="3000" dirty="0" smtClean="0">
                <a:ln w="500">
                  <a:noFill/>
                </a:ln>
                <a:solidFill>
                  <a:schemeClr val="accent5">
                    <a:lumMod val="20000"/>
                    <a:lumOff val="80000"/>
                  </a:schemeClr>
                </a:solidFill>
                <a:latin typeface="Consolas" pitchFamily="49" charset="0"/>
                <a:cs typeface="Consolas" pitchFamily="49" charset="0"/>
              </a:rPr>
              <a:t>()</a:t>
            </a:r>
            <a:r>
              <a:rPr lang="en-US" sz="3000" dirty="0" smtClean="0"/>
              <a:t> should be defined at the same time</a:t>
            </a:r>
          </a:p>
          <a:p>
            <a:pPr lvl="1"/>
            <a:r>
              <a:rPr lang="en-US" dirty="0" smtClean="0"/>
              <a:t>The same applies for the operators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a:ln w="500">
                  <a:noFill/>
                </a:ln>
                <a:solidFill>
                  <a:schemeClr val="accent5">
                    <a:lumMod val="20000"/>
                    <a:lumOff val="80000"/>
                  </a:schemeClr>
                </a:solidFill>
                <a:latin typeface="Consolas" pitchFamily="49" charset="0"/>
                <a:cs typeface="Consolas" pitchFamily="49" charset="0"/>
              </a:rPr>
              <a:t>!=</a:t>
            </a:r>
            <a:endParaRPr lang="en-US" dirty="0" smtClean="0"/>
          </a:p>
          <a:p>
            <a:pPr lvl="1"/>
            <a:r>
              <a:rPr lang="en-US" dirty="0" smtClean="0"/>
              <a:t>You can o</a:t>
            </a:r>
            <a:r>
              <a:rPr lang="en-US" noProof="1" smtClean="0">
                <a:effectLst>
                  <a:outerShdw blurRad="50800" dist="38100" algn="tr" rotWithShape="0">
                    <a:prstClr val="black">
                      <a:alpha val="40000"/>
                    </a:prstClr>
                  </a:outerShdw>
                </a:effectLst>
              </a:rPr>
              <a:t>verride </a:t>
            </a:r>
            <a:r>
              <a:rPr lang="en-US" dirty="0" smtClean="0">
                <a:ln w="500">
                  <a:noFill/>
                </a:ln>
                <a:solidFill>
                  <a:schemeClr val="accent5">
                    <a:lumMod val="20000"/>
                    <a:lumOff val="80000"/>
                  </a:schemeClr>
                </a:solidFill>
                <a:latin typeface="Consolas" pitchFamily="49" charset="0"/>
                <a:cs typeface="Consolas" pitchFamily="49" charset="0"/>
              </a:rPr>
              <a:t>Equals</a:t>
            </a:r>
            <a:r>
              <a:rPr lang="bg-BG" dirty="0" smtClean="0">
                <a:ln w="500">
                  <a:noFill/>
                </a:ln>
                <a:solidFill>
                  <a:schemeClr val="accent5">
                    <a:lumMod val="20000"/>
                    <a:lumOff val="80000"/>
                  </a:schemeClr>
                </a:solidFill>
                <a:latin typeface="Consolas" pitchFamily="49" charset="0"/>
                <a:cs typeface="Consolas" pitchFamily="49" charset="0"/>
              </a:rPr>
              <a:t>()</a:t>
            </a:r>
            <a:r>
              <a:rPr lang="en-US" dirty="0" smtClean="0"/>
              <a:t> and use its implementation for </a:t>
            </a:r>
            <a:r>
              <a:rPr lang="en-US" dirty="0">
                <a:ln w="500">
                  <a:noFill/>
                </a:ln>
                <a:solidFill>
                  <a:schemeClr val="accent5">
                    <a:lumMod val="20000"/>
                    <a:lumOff val="80000"/>
                  </a:schemeClr>
                </a:solidFill>
                <a:latin typeface="Consolas" pitchFamily="49" charset="0"/>
                <a:cs typeface="Consolas" pitchFamily="49" charset="0"/>
              </a:rPr>
              <a:t>==</a:t>
            </a:r>
            <a:r>
              <a:rPr lang="en-US" dirty="0"/>
              <a:t> and </a:t>
            </a:r>
            <a:r>
              <a:rPr lang="en-US" dirty="0" smtClean="0">
                <a:ln w="500">
                  <a:noFill/>
                </a:ln>
                <a:solidFill>
                  <a:schemeClr val="accent5">
                    <a:lumMod val="20000"/>
                    <a:lumOff val="80000"/>
                  </a:schemeClr>
                </a:solidFill>
                <a:latin typeface="Consolas" pitchFamily="49" charset="0"/>
                <a:cs typeface="Consolas" pitchFamily="49" charset="0"/>
              </a:rPr>
              <a:t>!=</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754774070"/>
      </p:ext>
    </p:extLst>
  </p:cSld>
  <p:clrMapOvr>
    <a:masterClrMapping/>
  </p:clrMapOvr>
  <p:transition spd="med" advClick="0" advTm="2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8382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47105" name="Rectangle 1"/>
          <p:cNvSpPr>
            <a:spLocks noChangeArrowheads="1"/>
          </p:cNvSpPr>
          <p:nvPr/>
        </p:nvSpPr>
        <p:spPr bwMode="auto">
          <a:xfrm>
            <a:off x="327025" y="1219200"/>
            <a:ext cx="8435976" cy="5410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string Name { get; set; }</a:t>
            </a:r>
          </a:p>
          <a:p>
            <a:pPr eaLnBrk="0" hangingPunct="0">
              <a:lnSpc>
                <a:spcPct val="90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Age { get; set;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bool Equals(object param)</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If the cast is invalid, the result will be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student = param as Student;</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Check if we have valid not null Student object</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(student == null)</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reference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Object.Equals(this.Name, student.Name))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Compare the value type member fields</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(this.Age != student.Age)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false;</a:t>
            </a:r>
          </a:p>
          <a:p>
            <a:pPr eaLnBrk="0" hangingPunct="0">
              <a:lnSpc>
                <a:spcPct val="9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true;</a:t>
            </a:r>
          </a:p>
          <a:p>
            <a:pPr eaLnBrk="0" hangingPunct="0">
              <a:lnSpc>
                <a:spcPct val="50000"/>
              </a:lnSpc>
              <a:spcBef>
                <a:spcPct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algn="r" eaLnBrk="0" hangingPunct="0">
              <a:lnSpc>
                <a:spcPct val="50000"/>
              </a:lnSpc>
              <a:spcBef>
                <a:spcPct val="0"/>
              </a:spcBef>
              <a:buClr>
                <a:schemeClr val="accent5">
                  <a:lumMod val="40000"/>
                  <a:lumOff val="60000"/>
                </a:schemeClr>
              </a:buClr>
              <a:buSzPct val="70000"/>
              <a:defRPr/>
            </a:pPr>
            <a:r>
              <a:rPr lang="en-US"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 the example continues</a:t>
            </a:r>
            <a:endParaRPr lang="bg-BG" sz="2000" b="1" i="1" noProof="1" smtClean="0">
              <a:solidFill>
                <a:schemeClr val="tx2">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56483066"/>
      </p:ext>
    </p:extLst>
  </p:cSld>
  <p:clrMapOvr>
    <a:masterClrMapping/>
  </p:clrMapOvr>
  <p:transition spd="med" advClick="0" advTm="2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noProof="1">
                <a:effectLst>
                  <a:outerShdw blurRad="50800" dist="38100" algn="tr" rotWithShape="0">
                    <a:prstClr val="black">
                      <a:alpha val="40000"/>
                    </a:prstClr>
                  </a:outerShdw>
                </a:effectLst>
              </a:rPr>
              <a:t>Overriding</a:t>
            </a:r>
            <a:r>
              <a:rPr lang="bg-BG" dirty="0" smtClean="0">
                <a:effectLst>
                  <a:outerShdw blurRad="50800" dist="38100" algn="tr" rotWithShape="0">
                    <a:prstClr val="black">
                      <a:alpha val="40000"/>
                    </a:prstClr>
                  </a:outerShdw>
                </a:effectLst>
              </a:rPr>
              <a:t> System.Object </a:t>
            </a:r>
            <a:r>
              <a:rPr lang="en-US" dirty="0" smtClean="0">
                <a:effectLst>
                  <a:outerShdw blurRad="50800" dist="38100" algn="tr" rotWithShape="0">
                    <a:prstClr val="black">
                      <a:alpha val="40000"/>
                    </a:prstClr>
                  </a:outerShdw>
                </a:effectLst>
              </a:rPr>
              <a:t>Methods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 (2)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62466" name="Rectangle 2"/>
          <p:cNvSpPr>
            <a:spLocks noChangeArrowheads="1"/>
          </p:cNvSpPr>
          <p:nvPr/>
        </p:nvSpPr>
        <p:spPr bwMode="auto">
          <a:xfrm>
            <a:off x="407504" y="1524000"/>
            <a:ext cx="8283575" cy="4800600"/>
          </a:xfrm>
          <a:prstGeom prst="roundRect">
            <a:avLst>
              <a:gd name="adj" fmla="val 750"/>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spcBef>
                <a:spcPts val="0"/>
              </a:spcBef>
              <a:buClr>
                <a:schemeClr val="accent5">
                  <a:lumMod val="40000"/>
                  <a:lumOff val="60000"/>
                </a:schemeClr>
              </a:buClr>
              <a:buSzPct val="70000"/>
              <a:buFontTx/>
              <a:buNone/>
              <a:tabLst/>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static bool operator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static bool operator !=(Student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!(Student.Equals(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tudent1,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tudent2));</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override int GetHashCode()</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ame.GetHashCode()</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Age.GetHashCode()</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spcBef>
                <a:spcPts val="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499426279"/>
      </p:ext>
    </p:extLst>
  </p:cSld>
  <p:clrMapOvr>
    <a:masterClrMapping/>
  </p:clrMapOvr>
  <p:transition spd="med" advClick="0" advTm="2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300" y="2001359"/>
            <a:ext cx="5524500" cy="2326318"/>
          </a:xfrm>
        </p:spPr>
        <p:txBody>
          <a:bodyPr/>
          <a:lstStyle/>
          <a:p>
            <a:pPr algn="ctr">
              <a:lnSpc>
                <a:spcPct val="100000"/>
              </a:lnSpc>
            </a:pPr>
            <a:r>
              <a:rPr lang="en-US" sz="5000" noProof="1">
                <a:effectLst>
                  <a:outerShdw blurRad="50800" dist="38100" algn="tr" rotWithShape="0">
                    <a:prstClr val="black">
                      <a:alpha val="40000"/>
                    </a:prstClr>
                  </a:outerShdw>
                </a:effectLst>
              </a:rPr>
              <a:t>Overriding </a:t>
            </a:r>
            <a:r>
              <a:rPr lang="en-US" sz="5000" noProof="1" smtClean="0">
                <a:effectLst>
                  <a:outerShdw blurRad="50800" dist="38100" algn="tr" rotWithShape="0">
                    <a:prstClr val="black">
                      <a:alpha val="40000"/>
                    </a:prstClr>
                  </a:outerShdw>
                </a:effectLst>
              </a:rPr>
              <a:t>the Virtual Methods in </a:t>
            </a:r>
            <a:r>
              <a:rPr lang="en-US" sz="5000"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sz="5000" noProof="1">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3562350" y="4648200"/>
            <a:ext cx="4724400" cy="533400"/>
          </a:xfrm>
        </p:spPr>
        <p:txBody>
          <a:bodyPr/>
          <a:lstStyle/>
          <a:p>
            <a:pPr lvl="1" algn="ctr">
              <a:buNone/>
            </a:pPr>
            <a:r>
              <a:rPr lang="en-US" dirty="0" smtClean="0"/>
              <a:t>Live Demo</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001359"/>
            <a:ext cx="2400300" cy="3332641"/>
          </a:xfrm>
          <a:prstGeom prst="roundRect">
            <a:avLst>
              <a:gd name="adj" fmla="val 9245"/>
            </a:avLst>
          </a:prstGeom>
          <a:effectLst>
            <a:softEdge rad="127000"/>
          </a:effectLst>
        </p:spPr>
      </p:pic>
    </p:spTree>
    <p:extLst>
      <p:ext uri="{BB962C8B-B14F-4D97-AF65-F5344CB8AC3E}">
        <p14:creationId xmlns:p14="http://schemas.microsoft.com/office/powerpoint/2010/main" val="2575176338"/>
      </p:ext>
    </p:extLst>
  </p:cSld>
  <p:clrMapOvr>
    <a:masterClrMapping/>
  </p:clrMapOvr>
  <p:transition spd="med" advClick="0" advTm="20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More About System.Object</a:t>
            </a:r>
            <a:endParaRPr lang="en-US" dirty="0"/>
          </a:p>
        </p:txBody>
      </p:sp>
      <p:sp>
        <p:nvSpPr>
          <p:cNvPr id="3" name="Content Placeholder 2"/>
          <p:cNvSpPr>
            <a:spLocks noGrp="1"/>
          </p:cNvSpPr>
          <p:nvPr>
            <p:ph idx="1"/>
          </p:nvPr>
        </p:nvSpPr>
        <p:spPr>
          <a:xfrm>
            <a:off x="152400" y="1143000"/>
            <a:ext cx="8763000" cy="5486400"/>
          </a:xfrm>
        </p:spPr>
        <p:txBody>
          <a:bodyPr/>
          <a:lstStyle/>
          <a:p>
            <a:pPr>
              <a:lnSpc>
                <a:spcPct val="100000"/>
              </a:lnSpc>
            </a:pPr>
            <a:r>
              <a:rPr lang="en-US" dirty="0" smtClean="0">
                <a:effectLst>
                  <a:outerShdw blurRad="50800" dist="38100" algn="tr" rotWithShape="0">
                    <a:prstClr val="black">
                      <a:alpha val="40000"/>
                    </a:prstClr>
                  </a:outerShdw>
                </a:effectLst>
              </a:rPr>
              <a:t>The </a:t>
            </a:r>
            <a:r>
              <a:rPr lang="en-US" dirty="0" smtClean="0">
                <a:ln w="500">
                  <a:noFill/>
                </a:ln>
                <a:solidFill>
                  <a:schemeClr val="accent5">
                    <a:lumMod val="20000"/>
                    <a:lumOff val="80000"/>
                  </a:schemeClr>
                </a:solidFill>
                <a:latin typeface="Consolas" pitchFamily="49" charset="0"/>
                <a:cs typeface="Consolas" pitchFamily="49" charset="0"/>
              </a:rPr>
              <a:t>System.Object</a:t>
            </a:r>
            <a:r>
              <a:rPr lang="en-US" dirty="0" smtClean="0">
                <a:effectLst>
                  <a:outerShdw blurRad="50800" dist="38100" algn="tr" rotWithShape="0">
                    <a:prstClr val="black">
                      <a:alpha val="40000"/>
                    </a:prstClr>
                  </a:outerShdw>
                </a:effectLst>
              </a:rPr>
              <a:t> type has some other methods, which are inherited by all .NET types:</a:t>
            </a: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GetType()</a:t>
            </a:r>
          </a:p>
          <a:p>
            <a:pPr lvl="2">
              <a:lnSpc>
                <a:spcPct val="100000"/>
              </a:lnSpc>
            </a:pPr>
            <a:r>
              <a:rPr lang="en-US" dirty="0" smtClean="0">
                <a:effectLst>
                  <a:outerShdw blurRad="50800" dist="38100" algn="tr" rotWithShape="0">
                    <a:prstClr val="black">
                      <a:alpha val="40000"/>
                    </a:prstClr>
                  </a:outerShdw>
                </a:effectLst>
              </a:rPr>
              <a:t>Returns type's metadata as a </a:t>
            </a:r>
            <a:r>
              <a:rPr lang="en-US" noProof="1" smtClean="0">
                <a:ln w="500">
                  <a:noFill/>
                </a:ln>
                <a:solidFill>
                  <a:schemeClr val="accent5">
                    <a:lumMod val="20000"/>
                    <a:lumOff val="80000"/>
                  </a:schemeClr>
                </a:solidFill>
                <a:latin typeface="Consolas" pitchFamily="49" charset="0"/>
                <a:cs typeface="Consolas" pitchFamily="49" charset="0"/>
              </a:rPr>
              <a:t>System.Type</a:t>
            </a:r>
            <a:endParaRPr lang="en-US" noProof="1"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MemberwiseClone()</a:t>
            </a:r>
          </a:p>
          <a:p>
            <a:pPr lvl="2">
              <a:lnSpc>
                <a:spcPct val="100000"/>
              </a:lnSpc>
            </a:pPr>
            <a:r>
              <a:rPr lang="en-US" dirty="0" smtClean="0">
                <a:effectLst>
                  <a:outerShdw blurRad="50800" dist="38100" algn="tr" rotWithShape="0">
                    <a:prstClr val="black">
                      <a:alpha val="40000"/>
                    </a:prstClr>
                  </a:outerShdw>
                </a:effectLst>
              </a:rPr>
              <a:t>Copies the binary representation of the variable into a new variable</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shallow clone</a:t>
            </a:r>
            <a:r>
              <a:rPr lang="bg-BG" dirty="0" smtClean="0">
                <a:effectLst>
                  <a:outerShdw blurRad="50800" dist="38100" algn="tr" rotWithShape="0">
                    <a:prstClr val="black">
                      <a:alpha val="40000"/>
                    </a:prstClr>
                  </a:outerShdw>
                </a:effectLst>
              </a:rPr>
              <a:t>)</a:t>
            </a:r>
            <a:endParaRPr lang="en-US" dirty="0" smtClean="0">
              <a:effectLst>
                <a:outerShdw blurRad="50800" dist="38100" algn="tr" rotWithShape="0">
                  <a:prstClr val="black">
                    <a:alpha val="40000"/>
                  </a:prstClr>
                </a:outerShdw>
              </a:effectLst>
            </a:endParaRPr>
          </a:p>
          <a:p>
            <a:pPr lvl="1">
              <a:lnSpc>
                <a:spcPct val="100000"/>
              </a:lnSpc>
            </a:pPr>
            <a:r>
              <a:rPr lang="en-US" noProof="1" smtClean="0">
                <a:ln w="500">
                  <a:noFill/>
                </a:ln>
                <a:solidFill>
                  <a:schemeClr val="accent5">
                    <a:lumMod val="20000"/>
                    <a:lumOff val="80000"/>
                  </a:schemeClr>
                </a:solidFill>
                <a:latin typeface="Consolas" pitchFamily="49" charset="0"/>
                <a:cs typeface="Consolas" pitchFamily="49" charset="0"/>
              </a:rPr>
              <a:t>ReferenceEquals()</a:t>
            </a:r>
          </a:p>
          <a:p>
            <a:pPr lvl="2">
              <a:lnSpc>
                <a:spcPct val="100000"/>
              </a:lnSpc>
            </a:pPr>
            <a:r>
              <a:rPr lang="en-US" dirty="0" smtClean="0">
                <a:effectLst>
                  <a:outerShdw blurRad="50800" dist="38100" algn="tr" rotWithShape="0">
                    <a:prstClr val="black">
                      <a:alpha val="40000"/>
                    </a:prstClr>
                  </a:outerShdw>
                </a:effectLst>
              </a:rPr>
              <a:t>Compares if two object have the same reference </a:t>
            </a:r>
            <a:endParaRPr lang="en-US"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137593916"/>
      </p:ext>
    </p:extLst>
  </p:cSld>
  <p:clrMapOvr>
    <a:masterClrMapping/>
  </p:clrMapOvr>
  <p:transition spd="med" advClick="0" advTm="2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1600"/>
            <a:ext cx="8229600" cy="685800"/>
          </a:xfrm>
        </p:spPr>
        <p:txBody>
          <a:bodyPr/>
          <a:lstStyle/>
          <a:p>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operators</a:t>
            </a:r>
            <a:endParaRPr lang="en-US" dirty="0"/>
          </a:p>
        </p:txBody>
      </p:sp>
      <p:pic>
        <p:nvPicPr>
          <p:cNvPr id="71682" name="Picture 2" descr="C:\Users\Peter\Pictures\Kartinki Telerik\Untitled4.jpg"/>
          <p:cNvPicPr>
            <a:picLocks noChangeAspect="1" noChangeArrowheads="1"/>
          </p:cNvPicPr>
          <p:nvPr/>
        </p:nvPicPr>
        <p:blipFill>
          <a:blip r:embed="rId2" cstate="screen">
            <a:grayscl/>
            <a:lum contrast="-10000"/>
            <a:extLst>
              <a:ext uri="{28A0092B-C50C-407E-A947-70E740481C1C}">
                <a14:useLocalDpi xmlns:a14="http://schemas.microsoft.com/office/drawing/2010/main" val="0"/>
              </a:ext>
            </a:extLst>
          </a:blip>
          <a:srcRect/>
          <a:stretch>
            <a:fillRect/>
          </a:stretch>
        </p:blipFill>
        <p:spPr bwMode="auto">
          <a:xfrm>
            <a:off x="2359992" y="2529780"/>
            <a:ext cx="4421808" cy="3566220"/>
          </a:xfrm>
          <a:prstGeom prst="roundRect">
            <a:avLst>
              <a:gd name="adj" fmla="val 7377"/>
            </a:avLst>
          </a:prstGeom>
          <a:noFill/>
          <a:effectLst>
            <a:softEdge rad="63500"/>
          </a:effectLst>
          <a:scene3d>
            <a:camera prst="orthographicFront"/>
            <a:lightRig rig="threePt" dir="t"/>
          </a:scene3d>
          <a:sp3d>
            <a:bevelT prst="angle"/>
          </a:sp3d>
        </p:spPr>
      </p:pic>
      <p:sp>
        <p:nvSpPr>
          <p:cNvPr id="4" name="TextBox 3"/>
          <p:cNvSpPr txBox="1"/>
          <p:nvPr/>
        </p:nvSpPr>
        <p:spPr>
          <a:xfrm rot="21175401">
            <a:off x="2992274" y="4001388"/>
            <a:ext cx="1537600" cy="1569660"/>
          </a:xfrm>
          <a:prstGeom prst="rect">
            <a:avLst/>
          </a:prstGeom>
          <a:noFill/>
        </p:spPr>
        <p:txBody>
          <a:bodyPr wrap="none" rtlCol="0">
            <a:spAutoFit/>
          </a:bodyPr>
          <a:lstStyle/>
          <a:p>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is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
        <p:nvSpPr>
          <p:cNvPr id="5" name="TextBox 4"/>
          <p:cNvSpPr txBox="1"/>
          <p:nvPr/>
        </p:nvSpPr>
        <p:spPr>
          <a:xfrm rot="1037014">
            <a:off x="4770460" y="2912018"/>
            <a:ext cx="1537600" cy="1569660"/>
          </a:xfrm>
          <a:prstGeom prst="rect">
            <a:avLst/>
          </a:prstGeom>
          <a:noFill/>
        </p:spPr>
        <p:txBody>
          <a:bodyPr wrap="none" rtlCol="0">
            <a:spAutoFit/>
          </a:bodyPr>
          <a:lstStyle/>
          <a:p>
            <a:r>
              <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a</a:t>
            </a:r>
            <a:r>
              <a:rPr lang="en-US" sz="9600" b="1" dirty="0" smtClean="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rPr>
              <a:t>s</a:t>
            </a:r>
            <a:endParaRPr lang="en-US" sz="9600" b="1" dirty="0">
              <a:ln w="25400">
                <a:solidFill>
                  <a:schemeClr val="accent6">
                    <a:lumMod val="50000"/>
                  </a:schemeClr>
                </a:solidFill>
                <a:prstDash val="solid"/>
              </a:ln>
              <a:solidFill>
                <a:schemeClr val="accent6">
                  <a:lumMod val="20000"/>
                  <a:lumOff val="80000"/>
                </a:schemeClr>
              </a:solidFill>
              <a:effectLst>
                <a:outerShdw blurRad="50800" sx="120000" sy="120000" algn="ctr" rotWithShape="0">
                  <a:prstClr val="black">
                    <a:alpha val="50000"/>
                  </a:prst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8590269"/>
      </p:ext>
    </p:extLst>
  </p:cSld>
  <p:clrMapOvr>
    <a:masterClrMapping/>
  </p:clrMapOvr>
  <p:transition spd="med" advClick="0" advTm="20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Type Operators in C#</a:t>
            </a:r>
            <a:endParaRPr lang="en-US" dirty="0"/>
          </a:p>
        </p:txBody>
      </p:sp>
      <p:sp>
        <p:nvSpPr>
          <p:cNvPr id="3" name="Content Placeholder 2"/>
          <p:cNvSpPr>
            <a:spLocks noGrp="1"/>
          </p:cNvSpPr>
          <p:nvPr>
            <p:ph idx="1"/>
          </p:nvPr>
        </p:nvSpPr>
        <p:spPr>
          <a:xfrm>
            <a:off x="152400" y="838200"/>
            <a:ext cx="8763000" cy="5867400"/>
          </a:xfrm>
        </p:spPr>
        <p:txBody>
          <a:bodyPr/>
          <a:lstStyle/>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Checks if an object an is instance of some type</a:t>
            </a:r>
          </a:p>
          <a:p>
            <a:pPr lvl="1">
              <a:lnSpc>
                <a:spcPct val="95000"/>
              </a:lnSpc>
            </a:pPr>
            <a:r>
              <a:rPr lang="en-US" dirty="0" smtClean="0">
                <a:effectLst>
                  <a:outerShdw blurRad="50800" dist="38100" algn="tr" rotWithShape="0">
                    <a:prstClr val="black">
                      <a:alpha val="40000"/>
                    </a:prstClr>
                  </a:outerShdw>
                </a:effectLst>
              </a:rPr>
              <a:t>Polymorphic operation</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Int32</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p>
          <a:p>
            <a:pPr lvl="2">
              <a:lnSpc>
                <a:spcPct val="95000"/>
              </a:lnSpc>
            </a:pPr>
            <a:r>
              <a:rPr lang="en-US" dirty="0"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5</a:t>
            </a:r>
            <a:r>
              <a:rPr lang="en-US" dirty="0" smtClean="0">
                <a:effectLst>
                  <a:outerShdw blurRad="50800" dist="38100" algn="tr" rotWithShape="0">
                    <a:prstClr val="black">
                      <a:alpha val="40000"/>
                    </a:prstClr>
                  </a:outerShdw>
                </a:effectLst>
                <a:cs typeface="Consolas" panose="020B0609020204030204" pitchFamily="49" charset="0"/>
              </a:rPr>
              <a:t> </a:t>
            </a:r>
            <a:r>
              <a:rPr lang="en-US" dirty="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is</a:t>
            </a:r>
            <a:r>
              <a:rPr lang="en-US" dirty="0">
                <a:effectLst>
                  <a:outerShdw blurRad="50800" dist="38100" algn="tr" rotWithShape="0">
                    <a:prstClr val="black">
                      <a:alpha val="40000"/>
                    </a:prstClr>
                  </a:outerShdw>
                </a:effectLst>
                <a:cs typeface="Consolas" panose="020B0609020204030204" pitchFamily="49" charset="0"/>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IComparable&lt;int&gt;</a:t>
            </a:r>
          </a:p>
          <a:p>
            <a:pPr>
              <a:lnSpc>
                <a:spcPct val="95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operator</a:t>
            </a:r>
            <a:endParaRPr lang="bg-BG" dirty="0" smtClean="0">
              <a:effectLst>
                <a:outerShdw blurRad="50800" dist="38100" algn="tr" rotWithShape="0">
                  <a:prstClr val="black">
                    <a:alpha val="40000"/>
                  </a:prstClr>
                </a:outerShdw>
              </a:effectLst>
            </a:endParaRPr>
          </a:p>
          <a:p>
            <a:pPr lvl="1">
              <a:lnSpc>
                <a:spcPct val="95000"/>
              </a:lnSpc>
            </a:pPr>
            <a:r>
              <a:rPr lang="en-US" dirty="0" smtClean="0">
                <a:effectLst>
                  <a:outerShdw blurRad="50800" dist="38100" algn="tr" rotWithShape="0">
                    <a:prstClr val="black">
                      <a:alpha val="40000"/>
                    </a:prstClr>
                  </a:outerShdw>
                </a:effectLst>
              </a:rPr>
              <a:t>Casts a reference type to another reference type</a:t>
            </a:r>
          </a:p>
          <a:p>
            <a:pPr lvl="1">
              <a:lnSpc>
                <a:spcPct val="95000"/>
              </a:lnSpc>
            </a:pPr>
            <a:r>
              <a:rPr lang="en-US" dirty="0" smtClean="0">
                <a:effectLst>
                  <a:outerShdw blurRad="50800" dist="38100" algn="tr" rotWithShape="0">
                    <a:prstClr val="black">
                      <a:alpha val="40000"/>
                    </a:prstClr>
                  </a:outerShdw>
                </a:effectLst>
              </a:rPr>
              <a:t>Returns </a:t>
            </a:r>
            <a:r>
              <a:rPr lang="en-US" dirty="0" smtClean="0">
                <a:ln w="500">
                  <a:noFill/>
                </a:ln>
                <a:solidFill>
                  <a:schemeClr val="accent5">
                    <a:lumMod val="20000"/>
                    <a:lumOff val="80000"/>
                  </a:schemeClr>
                </a:solidFill>
                <a:latin typeface="Consolas" pitchFamily="49" charset="0"/>
                <a:cs typeface="Consolas" pitchFamily="49" charset="0"/>
              </a:rPr>
              <a:t>null</a:t>
            </a:r>
            <a:r>
              <a:rPr lang="en-US" dirty="0" smtClean="0">
                <a:effectLst>
                  <a:outerShdw blurRad="50800" dist="38100" algn="tr" rotWithShape="0">
                    <a:prstClr val="black">
                      <a:alpha val="40000"/>
                    </a:prstClr>
                  </a:outerShdw>
                </a:effectLst>
              </a:rPr>
              <a:t> value if it fails</a:t>
            </a:r>
            <a:endParaRPr lang="bg-BG" dirty="0" smtClean="0">
              <a:effectLst>
                <a:outerShdw blurRad="50800" dist="38100" algn="tr" rotWithShape="0">
                  <a:prstClr val="black">
                    <a:alpha val="40000"/>
                  </a:prstClr>
                </a:outerShdw>
              </a:effectLst>
            </a:endParaRPr>
          </a:p>
          <a:p>
            <a:pPr lvl="2">
              <a:lnSpc>
                <a:spcPct val="95000"/>
              </a:lnSpc>
            </a:pPr>
            <a:r>
              <a:rPr lang="en-US" dirty="0" smtClean="0">
                <a:effectLst>
                  <a:outerShdw blurRad="50800" dist="38100" algn="tr" rotWithShape="0">
                    <a:prstClr val="black">
                      <a:alpha val="40000"/>
                    </a:prstClr>
                  </a:outerShdw>
                </a:effectLst>
              </a:rPr>
              <a:t>E.g. if the types are incompatible</a:t>
            </a:r>
            <a:endParaRPr lang="bg-BG" dirty="0">
              <a:effectLst>
                <a:outerShdw blurRad="50800" dist="38100" algn="tr" rotWithShape="0">
                  <a:prstClr val="black">
                    <a:alpha val="40000"/>
                  </a:prst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930685" y="2490850"/>
            <a:ext cx="2451315" cy="1981200"/>
          </a:xfrm>
          <a:prstGeom prst="rect">
            <a:avLst/>
          </a:prstGeom>
          <a:effectLst>
            <a:softEdge rad="63500"/>
          </a:effectLst>
        </p:spPr>
      </p:pic>
    </p:spTree>
    <p:extLst>
      <p:ext uri="{BB962C8B-B14F-4D97-AF65-F5344CB8AC3E}">
        <p14:creationId xmlns:p14="http://schemas.microsoft.com/office/powerpoint/2010/main" val="2118412074"/>
      </p:ext>
    </p:extLst>
  </p:cSld>
  <p:clrMapOvr>
    <a:masterClrMapping/>
  </p:clrMapOvr>
  <p:transition spd="med" advClick="0" advTm="2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552313" y="914400"/>
            <a:ext cx="80582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Derived : Base {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TestOperatorsIsAndAs</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objBase = new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Base");</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objBase is Base</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 (objBase is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not Derived");</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not Derived</a:t>
            </a:r>
          </a:p>
          <a:p>
            <a:pPr marL="0" marR="0" lvl="0" indent="0" defTabSz="914400" eaLnBrk="0" latinLnBrk="0" hangingPunct="0">
              <a:spcBef>
                <a:spcPts val="600"/>
              </a:spcBef>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Console.WriteLine("objBase is System.Object");</a:t>
            </a:r>
          </a:p>
          <a:p>
            <a:pPr marL="0" marR="0" lvl="0" indent="0" defTabSz="914400" eaLnBrk="0" latinLnBrk="0" hangingPunct="0">
              <a:buClr>
                <a:schemeClr val="accent5">
                  <a:lumMod val="40000"/>
                  <a:lumOff val="60000"/>
                </a:schemeClr>
              </a:buClr>
              <a:buSzPct val="70000"/>
              <a:buFontTx/>
              <a:buNone/>
              <a:tabLst/>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objBase is System.Object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267200" y="6129340"/>
            <a:ext cx="4303644"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latin typeface="Consolas" pitchFamily="49" charset="0"/>
                <a:cs typeface="Consolas" pitchFamily="49" charset="0"/>
              </a:rPr>
              <a:t>as</a:t>
            </a:r>
            <a:r>
              <a:rPr lang="en-US" dirty="0" smtClean="0">
                <a:effectLst>
                  <a:outerShdw blurRad="50800" dist="38100" algn="tr" rotWithShape="0">
                    <a:prstClr val="black">
                      <a:alpha val="40000"/>
                    </a:prstClr>
                  </a:outerShdw>
                </a:effectLst>
              </a:rPr>
              <a: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2933514030"/>
      </p:ext>
    </p:extLst>
  </p:cSld>
  <p:clrMapOvr>
    <a:masterClrMapping/>
  </p:clrMapOvr>
  <p:transition spd="med" advClick="0" advTm="20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effectLst>
                  <a:outerShdw blurRad="50800" dist="38100" algn="tr" rotWithShape="0">
                    <a:prstClr val="black">
                      <a:alpha val="40000"/>
                    </a:prstClr>
                  </a:outerShdw>
                </a:effectLst>
              </a:rPr>
              <a:t>Operators </a:t>
            </a:r>
            <a:r>
              <a:rPr lang="en-US" sz="3600" dirty="0" smtClean="0">
                <a:effectLst>
                  <a:outerShdw blurRad="50800" dist="38100" algn="tr" rotWithShape="0">
                    <a:prstClr val="black">
                      <a:alpha val="40000"/>
                    </a:prstClr>
                  </a:outerShdw>
                </a:effectLst>
                <a:latin typeface="Consolas" pitchFamily="49" charset="0"/>
                <a:cs typeface="Consolas" pitchFamily="49" charset="0"/>
              </a:rPr>
              <a:t>is</a:t>
            </a:r>
            <a:r>
              <a:rPr lang="en-US" sz="3600" dirty="0" smtClean="0">
                <a:effectLst>
                  <a:outerShdw blurRad="50800" dist="38100" algn="tr" rotWithShape="0">
                    <a:prstClr val="black">
                      <a:alpha val="40000"/>
                    </a:prstClr>
                  </a:outerShdw>
                </a:effectLst>
              </a:rPr>
              <a:t> and</a:t>
            </a:r>
            <a:r>
              <a:rPr lang="bg-BG" sz="3600" dirty="0" smtClean="0">
                <a:effectLst>
                  <a:outerShdw blurRad="50800" dist="38100" algn="tr" rotWithShape="0">
                    <a:prstClr val="black">
                      <a:alpha val="40000"/>
                    </a:prstClr>
                  </a:outerShdw>
                </a:effectLst>
              </a:rPr>
              <a:t> </a:t>
            </a:r>
            <a:r>
              <a:rPr lang="en-US" sz="3600" dirty="0" smtClean="0">
                <a:effectLst>
                  <a:outerShdw blurRad="50800" dist="38100" algn="tr" rotWithShape="0">
                    <a:prstClr val="black">
                      <a:alpha val="40000"/>
                    </a:prstClr>
                  </a:outerShdw>
                </a:effectLst>
                <a:latin typeface="Consolas" pitchFamily="49" charset="0"/>
                <a:cs typeface="Consolas" pitchFamily="49" charset="0"/>
              </a:rPr>
              <a:t>as</a:t>
            </a:r>
            <a:r>
              <a:rPr lang="en-US" sz="3600" dirty="0" smtClean="0">
                <a:effectLst>
                  <a:outerShdw blurRad="50800" dist="38100" algn="tr" rotWithShape="0">
                    <a:prstClr val="black">
                      <a:alpha val="40000"/>
                    </a:prstClr>
                  </a:outerShdw>
                </a:effectLst>
              </a:rPr>
              <a:t> – Example (2)</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73730" name="Rectangle 2"/>
          <p:cNvSpPr>
            <a:spLocks noChangeArrowheads="1"/>
          </p:cNvSpPr>
          <p:nvPr/>
        </p:nvSpPr>
        <p:spPr bwMode="auto">
          <a:xfrm>
            <a:off x="558801" y="1143000"/>
            <a:ext cx="8051800"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Base b = objBase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Console.WriteLine("b = {0}", b);</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 = objBase as Derived;</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(d ==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Console.WriteLine("d is null");</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 is null</a:t>
            </a:r>
          </a:p>
          <a:p>
            <a:pPr eaLnBrk="0" hangingPunct="0">
              <a:spcBef>
                <a:spcPts val="600"/>
              </a:spcBef>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o = objBase as Object;</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Console.WriteLine("o = {0}", o);</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 =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Derived der = new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Base bas = der as Base;</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Console.WriteLine("bas = {0}", bas);</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bas = Derived</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defRPr/>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093773085"/>
      </p:ext>
    </p:extLst>
  </p:cSld>
  <p:clrMapOvr>
    <a:masterClrMapping/>
  </p:clrMapOvr>
  <p:transition spd="med" advClick="0" advTm="20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800600"/>
            <a:ext cx="5715000" cy="914400"/>
          </a:xfrm>
        </p:spPr>
        <p:txBody>
          <a:bodyPr/>
          <a:lstStyle/>
          <a:p>
            <a:pPr algn="ctr"/>
            <a:r>
              <a:rPr lang="en-US" dirty="0" smtClean="0">
                <a:effectLst>
                  <a:outerShdw blurRad="50800" dist="38100" algn="tr" rotWithShape="0">
                    <a:prstClr val="black">
                      <a:alpha val="40000"/>
                    </a:prstClr>
                  </a:outerShdw>
                </a:effectLst>
              </a:rPr>
              <a:t>Operators </a:t>
            </a:r>
            <a:r>
              <a:rPr lang="en-US" dirty="0" smtClean="0">
                <a:effectLst>
                  <a:outerShdw blurRad="50800" dist="38100" algn="tr" rotWithShape="0">
                    <a:prstClr val="black">
                      <a:alpha val="40000"/>
                    </a:prstClr>
                  </a:outerShdw>
                </a:effectLst>
                <a:latin typeface="Consolas" pitchFamily="49" charset="0"/>
                <a:cs typeface="Consolas" pitchFamily="49" charset="0"/>
              </a:rPr>
              <a:t>is</a:t>
            </a:r>
            <a:r>
              <a:rPr lang="en-US" dirty="0" smtClean="0">
                <a:effectLst>
                  <a:outerShdw blurRad="50800" dist="38100" algn="tr" rotWithShape="0">
                    <a:prstClr val="black">
                      <a:alpha val="40000"/>
                    </a:prstClr>
                  </a:outerShdw>
                </a:effectLst>
              </a:rPr>
              <a:t> and </a:t>
            </a:r>
            <a:r>
              <a:rPr lang="en-US" dirty="0" smtClean="0">
                <a:effectLst>
                  <a:outerShdw blurRad="50800" dist="38100" algn="tr" rotWithShape="0">
                    <a:prstClr val="black">
                      <a:alpha val="40000"/>
                    </a:prstClr>
                  </a:outerShdw>
                </a:effectLst>
                <a:latin typeface="Consolas" pitchFamily="49" charset="0"/>
                <a:cs typeface="Consolas" pitchFamily="49" charset="0"/>
              </a:rPr>
              <a:t>as</a:t>
            </a:r>
            <a:endParaRPr lang="en-US" dirty="0"/>
          </a:p>
        </p:txBody>
      </p:sp>
      <p:sp>
        <p:nvSpPr>
          <p:cNvPr id="3" name="Content Placeholder 2"/>
          <p:cNvSpPr>
            <a:spLocks noGrp="1"/>
          </p:cNvSpPr>
          <p:nvPr>
            <p:ph idx="1"/>
          </p:nvPr>
        </p:nvSpPr>
        <p:spPr>
          <a:xfrm>
            <a:off x="3429000" y="5638800"/>
            <a:ext cx="2362200" cy="609600"/>
          </a:xfrm>
        </p:spPr>
        <p:txBody>
          <a:bodyPr/>
          <a:lstStyle/>
          <a:p>
            <a:pPr marL="0" lvl="1" indent="0" algn="ctr">
              <a:buNone/>
            </a:pPr>
            <a:r>
              <a:rPr lang="en-US" dirty="0" smtClean="0"/>
              <a:t>Live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508" y="944566"/>
            <a:ext cx="4419983" cy="3627434"/>
          </a:xfrm>
          <a:prstGeom prst="rect">
            <a:avLst/>
          </a:prstGeom>
        </p:spPr>
      </p:pic>
    </p:spTree>
    <p:extLst>
      <p:ext uri="{BB962C8B-B14F-4D97-AF65-F5344CB8AC3E}">
        <p14:creationId xmlns:p14="http://schemas.microsoft.com/office/powerpoint/2010/main" val="1243413646"/>
      </p:ext>
    </p:extLst>
  </p:cSld>
  <p:clrMapOvr>
    <a:masterClrMapping/>
  </p:clrMapOvr>
  <p:transition spd="med" advClick="0" advTm="2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smtClean="0">
                <a:effectLst>
                  <a:outerShdw blurRad="50800" dist="38100" algn="tr" rotWithShape="0">
                    <a:prstClr val="black">
                      <a:alpha val="40000"/>
                    </a:prstClr>
                  </a:outerShdw>
                </a:effectLst>
              </a:rPr>
              <a:t>What is Common Type System (CTS)</a:t>
            </a:r>
            <a:r>
              <a:rPr lang="bg-BG" dirty="0" smtClean="0">
                <a:effectLst>
                  <a:outerShdw blurRad="50800" dist="38100" algn="tr" rotWithShape="0">
                    <a:prstClr val="black">
                      <a:alpha val="40000"/>
                    </a:prstClr>
                  </a:outerShdw>
                </a:effectLst>
              </a:rPr>
              <a:t>?</a:t>
            </a:r>
          </a:p>
          <a:p>
            <a:pPr lvl="1">
              <a:lnSpc>
                <a:spcPct val="100000"/>
              </a:lnSpc>
            </a:pPr>
            <a:r>
              <a:rPr lang="en-US" dirty="0" smtClean="0">
                <a:effectLst>
                  <a:outerShdw blurRad="50800" dist="38100" algn="tr" rotWithShape="0">
                    <a:prstClr val="black">
                      <a:alpha val="40000"/>
                    </a:prstClr>
                  </a:outerShdw>
                </a:effectLst>
              </a:rPr>
              <a:t>Types Hierarchy</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a:t>
            </a:r>
            <a:r>
              <a:rPr lang="bg-BG" dirty="0" smtClean="0">
                <a:effectLst>
                  <a:outerShdw blurRad="50800" dist="38100" algn="tr" rotWithShape="0">
                    <a:prstClr val="black">
                      <a:alpha val="40000"/>
                    </a:prstClr>
                  </a:outerShdw>
                </a:effectLst>
              </a:rPr>
              <a:t> 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a:p>
            <a:pPr lvl="1">
              <a:lnSpc>
                <a:spcPct val="100000"/>
              </a:lnSpc>
            </a:pPr>
            <a:r>
              <a:rPr lang="en-US" noProof="1">
                <a:effectLst>
                  <a:outerShdw blurRad="50800" dist="38100" algn="tr" rotWithShape="0">
                    <a:prstClr val="black">
                      <a:alpha val="40000"/>
                    </a:prstClr>
                  </a:outerShdw>
                </a:effectLst>
              </a:rPr>
              <a:t>Overriding</a:t>
            </a:r>
            <a:r>
              <a:rPr lang="en-US" dirty="0" smtClean="0">
                <a:effectLst>
                  <a:outerShdw blurRad="50800" dist="38100" algn="tr" rotWithShape="0">
                    <a:prstClr val="black">
                      <a:alpha val="40000"/>
                    </a:prstClr>
                  </a:outerShdw>
                </a:effectLst>
              </a:rPr>
              <a:t> the Virtual Methods</a:t>
            </a:r>
            <a:br>
              <a:rPr lang="en-US" dirty="0" smtClean="0">
                <a:effectLst>
                  <a:outerShdw blurRad="50800" dist="38100" algn="tr" rotWithShape="0">
                    <a:prstClr val="black">
                      <a:alpha val="40000"/>
                    </a:prstClr>
                  </a:outerShdw>
                </a:effectLst>
              </a:rPr>
            </a:br>
            <a:r>
              <a:rPr lang="en-US" dirty="0" smtClean="0">
                <a:effectLst>
                  <a:outerShdw blurRad="50800" dist="38100" algn="tr" rotWithShape="0">
                    <a:prstClr val="black">
                      <a:alpha val="40000"/>
                    </a:prstClr>
                  </a:outerShdw>
                </a:effectLst>
              </a:rPr>
              <a:t>in</a:t>
            </a:r>
            <a:r>
              <a:rPr lang="bg-BG" dirty="0" smtClean="0">
                <a:effectLst>
                  <a:outerShdw blurRad="50800" dist="38100" algn="tr" rotWithShape="0">
                    <a:prstClr val="black">
                      <a:alpha val="40000"/>
                    </a:prstClr>
                  </a:outerShdw>
                </a:effectLst>
              </a:rPr>
              <a:t> </a:t>
            </a:r>
            <a:r>
              <a:rPr lang="bg-BG"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System.Object</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Operators</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and</a:t>
            </a:r>
            <a:r>
              <a:rPr lang="bg-BG" dirty="0" smtClean="0">
                <a:effectLst>
                  <a:outerShdw blurRad="50800" dist="38100" algn="tr" rotWithShape="0">
                    <a:prstClr val="black">
                      <a:alpha val="40000"/>
                    </a:prstClr>
                  </a:outerShdw>
                </a:effectLst>
              </a:rPr>
              <a:t> </a:t>
            </a:r>
            <a:r>
              <a:rPr lang="bg-BG" sz="2800" dirty="0" smtClean="0">
                <a:solidFill>
                  <a:schemeClr val="accent5">
                    <a:lumMod val="20000"/>
                    <a:lumOff val="80000"/>
                  </a:schemeClr>
                </a:solidFill>
                <a:latin typeface="Consolas" pitchFamily="49" charset="0"/>
                <a:cs typeface="Consolas" pitchFamily="49" charset="0"/>
              </a:rPr>
              <a:t>as</a:t>
            </a:r>
          </a:p>
          <a:p>
            <a:pPr>
              <a:lnSpc>
                <a:spcPct val="100000"/>
              </a:lnSpc>
            </a:pPr>
            <a:r>
              <a:rPr lang="en-US" dirty="0" smtClean="0">
                <a:effectLst>
                  <a:outerShdw blurRad="50800" dist="38100" algn="tr" rotWithShape="0">
                    <a:prstClr val="black">
                      <a:alpha val="40000"/>
                    </a:prstClr>
                  </a:outerShdw>
                </a:effectLst>
              </a:rPr>
              <a:t>Object Cloning</a:t>
            </a:r>
          </a:p>
          <a:p>
            <a:pPr lvl="1">
              <a:lnSpc>
                <a:spcPct val="100000"/>
              </a:lnSpc>
            </a:pP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endParaRPr lang="bg-BG" dirty="0" smtClean="0">
              <a:effectLst>
                <a:outerShdw blurRad="50800" dist="38100" algn="tr" rotWithShape="0">
                  <a:prstClr val="black">
                    <a:alpha val="40000"/>
                  </a:prstClr>
                </a:outerShdw>
              </a:effectLst>
            </a:endParaRPr>
          </a:p>
          <a:p>
            <a:pPr>
              <a:lnSpc>
                <a:spcPct val="100000"/>
              </a:lnSpc>
            </a:pPr>
            <a:r>
              <a:rPr lang="en-US" dirty="0" smtClean="0">
                <a:effectLst>
                  <a:outerShdw blurRad="50800" dist="38100" algn="tr" rotWithShape="0">
                    <a:prstClr val="black">
                      <a:alpha val="40000"/>
                    </a:prstClr>
                  </a:outerShdw>
                </a:effectLst>
              </a:rPr>
              <a:t>The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IComparable&lt;T&gt;</a:t>
            </a:r>
            <a:r>
              <a:rPr lang="en-US" dirty="0" smtClean="0">
                <a:effectLst>
                  <a:outerShdw blurRad="50800" dist="38100" algn="tr" rotWithShape="0">
                    <a:prstClr val="black">
                      <a:alpha val="40000"/>
                    </a:prstClr>
                  </a:outerShdw>
                </a:effectLst>
              </a:rPr>
              <a:t> Interface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1202" name="Picture 2" descr="http://www.sandia.gov/materials/science/nmr_lab/images/book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3733800"/>
            <a:ext cx="2621782" cy="2362200"/>
          </a:xfrm>
          <a:prstGeom prst="rect">
            <a:avLst/>
          </a:prstGeom>
          <a:noFill/>
        </p:spPr>
      </p:pic>
    </p:spTree>
    <p:extLst>
      <p:ext uri="{BB962C8B-B14F-4D97-AF65-F5344CB8AC3E}">
        <p14:creationId xmlns:p14="http://schemas.microsoft.com/office/powerpoint/2010/main" val="2821014316"/>
      </p:ext>
    </p:extLst>
  </p:cSld>
  <p:clrMapOvr>
    <a:masterClrMapping/>
  </p:clrMapOvr>
  <p:transition spd="med" advClick="0" advTm="2000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4028"/>
            <a:ext cx="6096000" cy="685800"/>
          </a:xfrm>
        </p:spPr>
        <p:txBody>
          <a:bodyPr/>
          <a:lstStyle/>
          <a:p>
            <a:r>
              <a:rPr lang="en-US" dirty="0" smtClean="0">
                <a:effectLst>
                  <a:outerShdw blurRad="50800" dist="38100" algn="tr" rotWithShape="0">
                    <a:prstClr val="black">
                      <a:alpha val="40000"/>
                    </a:prstClr>
                  </a:outerShdw>
                </a:effectLst>
              </a:rPr>
              <a:t>Object Cloning</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447800" y="2144628"/>
            <a:ext cx="6248400" cy="4103772"/>
          </a:xfrm>
          <a:prstGeom prst="rect">
            <a:avLst/>
          </a:prstGeom>
        </p:spPr>
      </p:pic>
    </p:spTree>
    <p:extLst>
      <p:ext uri="{BB962C8B-B14F-4D97-AF65-F5344CB8AC3E}">
        <p14:creationId xmlns:p14="http://schemas.microsoft.com/office/powerpoint/2010/main" val="922016765"/>
      </p:ext>
    </p:extLst>
  </p:cSld>
  <p:clrMapOvr>
    <a:masterClrMapping/>
  </p:clrMapOvr>
  <p:transition spd="med" advClick="0" advTm="20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a:t>
            </a:r>
            <a:endParaRPr lang="en-US" dirty="0"/>
          </a:p>
        </p:txBody>
      </p:sp>
      <p:sp>
        <p:nvSpPr>
          <p:cNvPr id="3" name="Content Placeholder 2"/>
          <p:cNvSpPr>
            <a:spLocks noGrp="1"/>
          </p:cNvSpPr>
          <p:nvPr>
            <p:ph idx="1"/>
          </p:nvPr>
        </p:nvSpPr>
        <p:spPr>
          <a:xfrm>
            <a:off x="152400" y="990600"/>
            <a:ext cx="8763000" cy="5638800"/>
          </a:xfrm>
        </p:spPr>
        <p:txBody>
          <a:bodyPr/>
          <a:lstStyle/>
          <a:p>
            <a:pPr>
              <a:lnSpc>
                <a:spcPct val="100000"/>
              </a:lnSpc>
            </a:pPr>
            <a:r>
              <a:rPr lang="en-US" dirty="0"/>
              <a:t>In </a:t>
            </a:r>
            <a:r>
              <a:rPr lang="en-US" dirty="0" smtClean="0"/>
              <a:t>programming </a:t>
            </a:r>
            <a:r>
              <a:rPr lang="en-US" dirty="0" smtClean="0">
                <a:solidFill>
                  <a:schemeClr val="accent5">
                    <a:lumMod val="20000"/>
                    <a:lumOff val="80000"/>
                  </a:schemeClr>
                </a:solidFill>
              </a:rPr>
              <a:t>cloning</a:t>
            </a:r>
            <a:r>
              <a:rPr lang="en-US" dirty="0" smtClean="0"/>
              <a:t> an object means to create an identical copy of </a:t>
            </a:r>
            <a:r>
              <a:rPr lang="en-US" dirty="0"/>
              <a:t>certain object</a:t>
            </a:r>
            <a:endParaRPr lang="en-US" dirty="0" smtClean="0"/>
          </a:p>
          <a:p>
            <a:pPr>
              <a:lnSpc>
                <a:spcPct val="100000"/>
              </a:lnSpc>
            </a:pPr>
            <a:r>
              <a:rPr lang="en-US" dirty="0" smtClean="0">
                <a:solidFill>
                  <a:schemeClr val="accent5">
                    <a:lumMod val="20000"/>
                    <a:lumOff val="80000"/>
                  </a:schemeClr>
                </a:solidFill>
              </a:rPr>
              <a:t>Shallow cloning </a:t>
            </a:r>
            <a:r>
              <a:rPr lang="en-US" dirty="0" smtClean="0"/>
              <a:t>(shallow copy)</a:t>
            </a:r>
            <a:endParaRPr lang="bg-BG" dirty="0" smtClean="0">
              <a:solidFill>
                <a:schemeClr val="accent5">
                  <a:lumMod val="20000"/>
                  <a:lumOff val="80000"/>
                </a:schemeClr>
              </a:solidFill>
            </a:endParaRPr>
          </a:p>
          <a:p>
            <a:pPr lvl="1">
              <a:lnSpc>
                <a:spcPct val="100000"/>
              </a:lnSpc>
            </a:pPr>
            <a:r>
              <a:rPr lang="en-US" dirty="0" smtClean="0"/>
              <a:t>Uses the protected </a:t>
            </a:r>
            <a:r>
              <a:rPr lang="en-US" sz="2800" dirty="0" smtClean="0">
                <a:ln w="500">
                  <a:noFill/>
                </a:ln>
                <a:solidFill>
                  <a:schemeClr val="accent5">
                    <a:lumMod val="20000"/>
                    <a:lumOff val="80000"/>
                  </a:schemeClr>
                </a:solidFill>
                <a:latin typeface="Consolas" pitchFamily="49" charset="0"/>
                <a:cs typeface="Consolas" pitchFamily="49" charset="0"/>
              </a:rPr>
              <a:t>MemberwiseClone()</a:t>
            </a:r>
            <a:r>
              <a:rPr lang="en-US" dirty="0" smtClean="0"/>
              <a:t> method</a:t>
            </a:r>
          </a:p>
          <a:p>
            <a:pPr lvl="1">
              <a:lnSpc>
                <a:spcPct val="100000"/>
              </a:lnSpc>
            </a:pPr>
            <a:r>
              <a:rPr lang="en-US" dirty="0" smtClean="0"/>
              <a:t>Copies the value types bit by bit (binary)</a:t>
            </a:r>
            <a:endParaRPr lang="bg-BG" dirty="0" smtClean="0"/>
          </a:p>
          <a:p>
            <a:pPr lvl="1">
              <a:lnSpc>
                <a:spcPct val="100000"/>
              </a:lnSpc>
            </a:pPr>
            <a:r>
              <a:rPr lang="en-US" dirty="0" smtClean="0"/>
              <a:t>Copies only the addresses of the reference types</a:t>
            </a:r>
            <a:endParaRPr lang="bg-BG" dirty="0" smtClean="0"/>
          </a:p>
          <a:p>
            <a:pPr>
              <a:lnSpc>
                <a:spcPct val="100000"/>
              </a:lnSpc>
            </a:pPr>
            <a:r>
              <a:rPr lang="en-US" dirty="0" smtClean="0">
                <a:solidFill>
                  <a:schemeClr val="accent5">
                    <a:lumMod val="20000"/>
                    <a:lumOff val="80000"/>
                  </a:schemeClr>
                </a:solidFill>
              </a:rPr>
              <a:t>Deep </a:t>
            </a:r>
            <a:r>
              <a:rPr lang="en-US" dirty="0">
                <a:solidFill>
                  <a:schemeClr val="accent5">
                    <a:lumMod val="20000"/>
                    <a:lumOff val="80000"/>
                  </a:schemeClr>
                </a:solidFill>
              </a:rPr>
              <a:t>cloning </a:t>
            </a:r>
            <a:r>
              <a:rPr lang="en-US" dirty="0" smtClean="0"/>
              <a:t>(deep copy</a:t>
            </a:r>
            <a:r>
              <a:rPr lang="en-US" dirty="0"/>
              <a:t>)</a:t>
            </a:r>
            <a:endParaRPr lang="bg-BG" dirty="0" smtClean="0">
              <a:solidFill>
                <a:schemeClr val="accent5">
                  <a:lumMod val="20000"/>
                  <a:lumOff val="80000"/>
                </a:schemeClr>
              </a:solidFill>
            </a:endParaRPr>
          </a:p>
          <a:p>
            <a:pPr lvl="1">
              <a:lnSpc>
                <a:spcPct val="100000"/>
              </a:lnSpc>
            </a:pPr>
            <a:r>
              <a:rPr lang="en-US" dirty="0" smtClean="0"/>
              <a:t>Recursively copies all member data</a:t>
            </a:r>
            <a:endParaRPr lang="bg-BG" dirty="0" smtClean="0"/>
          </a:p>
          <a:p>
            <a:pPr lvl="1">
              <a:lnSpc>
                <a:spcPct val="100000"/>
              </a:lnSpc>
            </a:pPr>
            <a:r>
              <a:rPr lang="en-US" dirty="0" smtClean="0"/>
              <a:t>Implemented manually by the programmer</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3965104571"/>
      </p:ext>
    </p:extLst>
  </p:cSld>
  <p:clrMapOvr>
    <a:masterClrMapping/>
  </p:clrMapOvr>
  <p:transition spd="med" advClick="0" advTm="2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(2)</a:t>
            </a:r>
            <a:endParaRPr lang="en-US" dirty="0"/>
          </a:p>
        </p:txBody>
      </p:sp>
      <p:sp>
        <p:nvSpPr>
          <p:cNvPr id="3" name="Content Placeholder 2"/>
          <p:cNvSpPr>
            <a:spLocks noGrp="1"/>
          </p:cNvSpPr>
          <p:nvPr>
            <p:ph idx="1"/>
          </p:nvPr>
        </p:nvSpPr>
        <p:spPr>
          <a:xfrm>
            <a:off x="152400" y="1066800"/>
            <a:ext cx="8763000" cy="5638800"/>
          </a:xfrm>
        </p:spPr>
        <p:txBody>
          <a:bodyPr/>
          <a:lstStyle/>
          <a:p>
            <a:pPr>
              <a:lnSpc>
                <a:spcPct val="110000"/>
              </a:lnSpc>
            </a:pPr>
            <a:r>
              <a:rPr lang="en-US" dirty="0" smtClean="0">
                <a:effectLst>
                  <a:outerShdw blurRad="50800" dist="38100" algn="tr" rotWithShape="0">
                    <a:prstClr val="black">
                      <a:alpha val="40000"/>
                    </a:prstClr>
                  </a:outerShdw>
                </a:effectLst>
              </a:rPr>
              <a:t>Types which allow cloning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dirty="0" smtClean="0">
                <a:effectLst>
                  <a:outerShdw blurRad="50800" dist="38100" algn="tr" rotWithShape="0">
                    <a:prstClr val="black">
                      <a:alpha val="40000"/>
                    </a:prstClr>
                  </a:outerShdw>
                </a:effectLst>
              </a:rPr>
              <a:t> interface</a:t>
            </a:r>
          </a:p>
          <a:p>
            <a:pPr>
              <a:lnSpc>
                <a:spcPct val="110000"/>
              </a:lnSpc>
            </a:pPr>
            <a:r>
              <a:rPr lang="en-US" dirty="0" smtClean="0">
                <a:effectLst>
                  <a:outerShdw blurRad="50800" dist="38100" algn="tr" rotWithShape="0">
                    <a:prstClr val="black">
                      <a:alpha val="40000"/>
                    </a:prstClr>
                  </a:outerShdw>
                </a:effectLst>
              </a:rPr>
              <a:t>The </a:t>
            </a:r>
            <a:r>
              <a:rPr lang="en-US" sz="2800" dirty="0"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en-US" sz="2800" dirty="0" smtClean="0">
                <a:ln w="500">
                  <a:noFill/>
                </a:ln>
                <a:solidFill>
                  <a:schemeClr val="accent5">
                    <a:lumMod val="20000"/>
                    <a:lumOff val="80000"/>
                  </a:schemeClr>
                </a:solidFill>
                <a:latin typeface="Consolas" pitchFamily="49" charset="0"/>
                <a:cs typeface="Consolas" pitchFamily="49" charset="0"/>
              </a:rPr>
              <a:t>)</a:t>
            </a:r>
            <a:r>
              <a:rPr lang="en-US" dirty="0" smtClean="0">
                <a:effectLst>
                  <a:outerShdw blurRad="50800" dist="38100" algn="tr" rotWithShape="0">
                    <a:prstClr val="black">
                      <a:alpha val="40000"/>
                    </a:prstClr>
                  </a:outerShdw>
                </a:effectLst>
              </a:rPr>
              <a:t> method of the </a:t>
            </a:r>
            <a:r>
              <a:rPr lang="en-US" sz="2800" dirty="0" smtClean="0">
                <a:ln w="500">
                  <a:noFill/>
                </a:ln>
                <a:solidFill>
                  <a:schemeClr val="accent5">
                    <a:lumMod val="20000"/>
                    <a:lumOff val="80000"/>
                  </a:schemeClr>
                </a:solidFill>
                <a:latin typeface="Consolas" pitchFamily="49" charset="0"/>
                <a:cs typeface="Consolas" pitchFamily="49" charset="0"/>
              </a:rPr>
              <a:t>ICloneable</a:t>
            </a:r>
            <a:endParaRPr lang="bg-BG" sz="2800" dirty="0" smtClean="0">
              <a:ln w="500">
                <a:noFill/>
              </a:ln>
              <a:solidFill>
                <a:schemeClr val="accent5">
                  <a:lumMod val="20000"/>
                  <a:lumOff val="80000"/>
                </a:schemeClr>
              </a:solidFill>
              <a:latin typeface="Consolas" pitchFamily="49" charset="0"/>
              <a:cs typeface="Consolas" pitchFamily="49" charset="0"/>
            </a:endParaRPr>
          </a:p>
          <a:p>
            <a:pPr lvl="1">
              <a:lnSpc>
                <a:spcPct val="110000"/>
              </a:lnSpc>
            </a:pPr>
            <a:r>
              <a:rPr lang="en-US" dirty="0" smtClean="0">
                <a:effectLst>
                  <a:outerShdw blurRad="50800" dist="38100" algn="tr" rotWithShape="0">
                    <a:prstClr val="black">
                      <a:alpha val="40000"/>
                    </a:prstClr>
                  </a:outerShdw>
                </a:effectLst>
              </a:rPr>
              <a:t>The only method of the interface</a:t>
            </a:r>
          </a:p>
          <a:p>
            <a:pPr lvl="1">
              <a:lnSpc>
                <a:spcPct val="110000"/>
              </a:lnSpc>
            </a:pPr>
            <a:r>
              <a:rPr lang="en-US" dirty="0" smtClean="0">
                <a:effectLst>
                  <a:outerShdw blurRad="50800" dist="38100" algn="tr" rotWithShape="0">
                    <a:prstClr val="black">
                      <a:alpha val="40000"/>
                    </a:prstClr>
                  </a:outerShdw>
                </a:effectLst>
              </a:rPr>
              <a:t>Returns an identical copy of the object</a:t>
            </a:r>
            <a:endParaRPr lang="en-US" dirty="0">
              <a:effectLst>
                <a:outerShdw blurRad="50800" dist="38100" algn="tr" rotWithShape="0">
                  <a:prstClr val="black">
                    <a:alpha val="40000"/>
                  </a:prstClr>
                </a:outerShdw>
              </a:effectLst>
            </a:endParaRPr>
          </a:p>
          <a:p>
            <a:pPr lvl="2">
              <a:lnSpc>
                <a:spcPct val="110000"/>
              </a:lnSpc>
            </a:pPr>
            <a:r>
              <a:rPr lang="en-US" dirty="0" smtClean="0">
                <a:effectLst>
                  <a:outerShdw blurRad="50800" dist="38100" algn="tr" rotWithShape="0">
                    <a:prstClr val="black">
                      <a:alpha val="40000"/>
                    </a:prstClr>
                  </a:outerShdw>
                </a:effectLst>
              </a:rPr>
              <a:t>Returns </a:t>
            </a:r>
            <a:r>
              <a:rPr lang="en-US" dirty="0"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object</a:t>
            </a:r>
            <a:r>
              <a:rPr lang="en-US"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sym typeface="Wingdings" panose="05000000000000000000" pitchFamily="2" charset="2"/>
              </a:rPr>
              <a:t> must be casted later</a:t>
            </a:r>
            <a:endParaRPr lang="bg-BG" dirty="0" smtClean="0">
              <a:effectLst>
                <a:outerShdw blurRad="50800" dist="38100" algn="tr" rotWithShape="0">
                  <a:prstClr val="black">
                    <a:alpha val="40000"/>
                  </a:prstClr>
                </a:outerShdw>
              </a:effectLst>
            </a:endParaRPr>
          </a:p>
          <a:p>
            <a:pPr lvl="1">
              <a:lnSpc>
                <a:spcPct val="110000"/>
              </a:lnSpc>
            </a:pPr>
            <a:r>
              <a:rPr lang="en-US" dirty="0" smtClean="0">
                <a:effectLst>
                  <a:outerShdw blurRad="50800" dist="38100" algn="tr" rotWithShape="0">
                    <a:prstClr val="black">
                      <a:alpha val="40000"/>
                    </a:prstClr>
                  </a:outerShdw>
                </a:effectLst>
              </a:rPr>
              <a:t>You decide whether to create a </a:t>
            </a:r>
            <a:r>
              <a:rPr lang="en-US" dirty="0" smtClean="0">
                <a:solidFill>
                  <a:schemeClr val="accent5">
                    <a:lumMod val="20000"/>
                    <a:lumOff val="80000"/>
                  </a:schemeClr>
                </a:solidFill>
                <a:effectLst>
                  <a:outerShdw blurRad="50800" dist="38100" algn="tr" rotWithShape="0">
                    <a:prstClr val="black">
                      <a:alpha val="40000"/>
                    </a:prstClr>
                  </a:outerShdw>
                </a:effectLst>
              </a:rPr>
              <a:t>deep </a:t>
            </a:r>
            <a:r>
              <a:rPr lang="en-US" dirty="0" smtClean="0">
                <a:effectLst>
                  <a:outerShdw blurRad="50800" dist="38100" algn="tr" rotWithShape="0">
                    <a:prstClr val="black">
                      <a:alpha val="40000"/>
                    </a:prstClr>
                  </a:outerShdw>
                </a:effectLst>
              </a:rPr>
              <a:t>or </a:t>
            </a:r>
            <a:r>
              <a:rPr lang="en-US" dirty="0" smtClean="0">
                <a:solidFill>
                  <a:schemeClr val="accent5">
                    <a:lumMod val="20000"/>
                    <a:lumOff val="80000"/>
                  </a:schemeClr>
                </a:solidFill>
                <a:effectLst>
                  <a:outerShdw blurRad="50800" dist="38100" algn="tr" rotWithShape="0">
                    <a:prstClr val="black">
                      <a:alpha val="40000"/>
                    </a:prstClr>
                  </a:outerShdw>
                </a:effectLst>
              </a:rPr>
              <a:t>shallow </a:t>
            </a:r>
            <a:r>
              <a:rPr lang="en-US" dirty="0" smtClean="0">
                <a:effectLst>
                  <a:outerShdw blurRad="50800" dist="38100" algn="tr" rotWithShape="0">
                    <a:prstClr val="black">
                      <a:alpha val="40000"/>
                    </a:prstClr>
                  </a:outerShdw>
                </a:effectLst>
              </a:rPr>
              <a:t>copy or </a:t>
            </a:r>
            <a:r>
              <a:rPr lang="en-US" dirty="0" smtClean="0">
                <a:solidFill>
                  <a:schemeClr val="accent5">
                    <a:lumMod val="20000"/>
                    <a:lumOff val="80000"/>
                  </a:schemeClr>
                </a:solidFill>
                <a:effectLst>
                  <a:outerShdw blurRad="50800" dist="38100" algn="tr" rotWithShape="0">
                    <a:prstClr val="black">
                      <a:alpha val="40000"/>
                    </a:prstClr>
                  </a:outerShdw>
                </a:effectLst>
              </a:rPr>
              <a:t>something between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3284818826"/>
      </p:ext>
    </p:extLst>
  </p:cSld>
  <p:clrMapOvr>
    <a:masterClrMapping/>
  </p:clrMapOvr>
  <p:transition spd="med" advClick="0" advTm="20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514487" y="1143000"/>
            <a:ext cx="8096114" cy="501675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LinkedList&lt;T&gt;: ICloneable</a:t>
            </a: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 Value { get; set; }</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LinkedList&lt;T&gt; NextNode { get; private set; }</a:t>
            </a: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LinkedList(T value, </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nextNode = null)</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this.Value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this.NextNode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nextNode;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ICloneable.Clone()  // Implicit implementation</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this.Clone();</a:t>
            </a:r>
          </a:p>
          <a:p>
            <a:pPr eaLnBrk="0" hangingPunct="0">
              <a:spcBef>
                <a:spcPts val="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 name="Rectangle 2"/>
          <p:cNvSpPr>
            <a:spLocks noChangeArrowheads="1"/>
          </p:cNvSpPr>
          <p:nvPr/>
        </p:nvSpPr>
        <p:spPr bwMode="auto">
          <a:xfrm>
            <a:off x="4876800" y="5715000"/>
            <a:ext cx="3684922" cy="400110"/>
          </a:xfrm>
          <a:prstGeom prst="rect">
            <a:avLst/>
          </a:prstGeom>
          <a:noFill/>
          <a:ln w="12700">
            <a:noFill/>
          </a:ln>
          <a:effectLst>
            <a:softEdge rad="0"/>
          </a:effectLst>
        </p:spPr>
        <p:txBody>
          <a:bodyPr wrap="square">
            <a:spAutoFit/>
          </a:bodyPr>
          <a:lstStyle/>
          <a:p>
            <a:pPr marL="0" marR="0" lvl="0" indent="0" algn="r" defTabSz="914400" eaLnBrk="0" latinLnBrk="0" hangingPunct="0">
              <a:buClr>
                <a:schemeClr val="accent5">
                  <a:lumMod val="40000"/>
                  <a:lumOff val="60000"/>
                </a:schemeClr>
              </a:buClr>
              <a:buSzPct val="70000"/>
              <a:buFontTx/>
              <a:buNone/>
              <a:tabLst/>
              <a:defRPr/>
            </a:pPr>
            <a:r>
              <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 the </a:t>
            </a:r>
            <a:r>
              <a:rPr lang="en-US" sz="2000" b="1" i="1" noProof="1">
                <a:solidFill>
                  <a:srgbClr val="FAF7C8"/>
                </a:solidFill>
                <a:effectLst>
                  <a:outerShdw blurRad="38100" dist="38100" dir="2700000" algn="tl">
                    <a:srgbClr val="000000">
                      <a:alpha val="43137"/>
                    </a:srgbClr>
                  </a:outerShdw>
                </a:effectLst>
                <a:latin typeface="Consolas" pitchFamily="49" charset="0"/>
                <a:cs typeface="Consolas" pitchFamily="49" charset="0"/>
              </a:rPr>
              <a:t>example </a:t>
            </a:r>
            <a:r>
              <a:rPr lang="en-US"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rPr>
              <a:t>continues</a:t>
            </a:r>
            <a:endParaRPr lang="bg-BG" sz="2000" b="1" i="1" noProof="1" smtClean="0">
              <a:solidFill>
                <a:srgbClr val="FAF7C8"/>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2065760939"/>
      </p:ext>
    </p:extLst>
  </p:cSld>
  <p:clrMapOvr>
    <a:masterClrMapping/>
  </p:clrMapOvr>
  <p:transition spd="med" advClick="0" advTm="2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Object Cloning </a:t>
            </a:r>
            <a:r>
              <a:rPr lang="bg-BG" dirty="0" smtClean="0">
                <a:effectLst>
                  <a:outerShdw blurRad="50800" dist="38100" algn="tr" rotWithShape="0">
                    <a:prstClr val="black">
                      <a:alpha val="40000"/>
                    </a:prstClr>
                  </a:outerShdw>
                </a:effectLst>
              </a:rPr>
              <a:t>–</a:t>
            </a:r>
            <a:r>
              <a:rPr lang="en-US" dirty="0" smtClean="0">
                <a:effectLst>
                  <a:outerShdw blurRad="50800" dist="38100" algn="tr" rotWithShape="0">
                    <a:prstClr val="black">
                      <a:alpha val="40000"/>
                    </a:prstClr>
                  </a:outerShdw>
                </a:effectLst>
              </a:rPr>
              <a:t> Example</a:t>
            </a:r>
            <a:r>
              <a:rPr lang="en-US" dirty="0" smtClean="0"/>
              <a:t> </a:t>
            </a:r>
            <a:r>
              <a:rPr lang="en-US" dirty="0" smtClean="0">
                <a:effectLst>
                  <a:outerShdw blurRad="50800" dist="38100" algn="tr" rotWithShape="0">
                    <a:prstClr val="black">
                      <a:alpha val="40000"/>
                    </a:prstClr>
                  </a:outerShdw>
                </a:effectLst>
              </a:rPr>
              <a:t>(2)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1922" name="Rectangle 2"/>
          <p:cNvSpPr>
            <a:spLocks noChangeArrowheads="1"/>
          </p:cNvSpPr>
          <p:nvPr/>
        </p:nvSpPr>
        <p:spPr bwMode="auto">
          <a:xfrm>
            <a:off x="540991" y="1045488"/>
            <a:ext cx="8069610" cy="54322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LinkedList&lt;T&gt; Clone() // our method Clone()</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first element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original = this;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valueOriginal =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result =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LinkedList&lt;T</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copy = result;</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spcBef>
                <a:spcPts val="600"/>
              </a:spcBef>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Copy the rest of the elements</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while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(original != null)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valueOriginal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original.Value;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LinkedList&lt;T&gt;(valueOriginal);</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original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original.NextNode;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copy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copy.NextNode;</a:t>
            </a: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marL="0" marR="0" lvl="0" indent="0" defTabSz="914400" eaLnBrk="0" latinLnBrk="0" hangingPunct="0">
              <a:buClr>
                <a:schemeClr val="accent5">
                  <a:lumMod val="40000"/>
                  <a:lumOff val="60000"/>
                </a:schemeClr>
              </a:buClr>
              <a:buSzPct val="70000"/>
              <a:buFontTx/>
              <a:buNone/>
              <a:tabLst/>
              <a:defRPr/>
            </a:pPr>
            <a:r>
              <a:rPr lang="en-US"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a:t>
            </a: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result;</a:t>
            </a:r>
          </a:p>
          <a:p>
            <a:pPr marL="0" marR="0" lvl="0" indent="0" defTabSz="914400" eaLnBrk="0" latinLnBrk="0" hangingPunct="0">
              <a:buClr>
                <a:schemeClr val="accent5">
                  <a:lumMod val="40000"/>
                  <a:lumOff val="60000"/>
                </a:schemeClr>
              </a:buClr>
              <a:buSzPct val="70000"/>
              <a:buFontTx/>
              <a:buNone/>
              <a:tabLst/>
              <a:defRPr/>
            </a:pPr>
            <a:r>
              <a:rPr lang="en-US" sz="19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9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96000" y="3048000"/>
            <a:ext cx="2052019" cy="1447838"/>
          </a:xfrm>
          <a:prstGeom prst="rect">
            <a:avLst/>
          </a:prstGeom>
        </p:spPr>
      </p:pic>
    </p:spTree>
    <p:extLst>
      <p:ext uri="{BB962C8B-B14F-4D97-AF65-F5344CB8AC3E}">
        <p14:creationId xmlns:p14="http://schemas.microsoft.com/office/powerpoint/2010/main" val="2304745722"/>
      </p:ext>
    </p:extLst>
  </p:cSld>
  <p:clrMapOvr>
    <a:masterClrMapping/>
  </p:clrMapOvr>
  <p:transition spd="med" advClick="0" advTm="20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953000"/>
            <a:ext cx="7696200" cy="762000"/>
          </a:xfrm>
        </p:spPr>
        <p:txBody>
          <a:bodyPr/>
          <a:lstStyle/>
          <a:p>
            <a:pPr algn="ctr"/>
            <a:r>
              <a:rPr lang="en-US" dirty="0" smtClean="0">
                <a:effectLst>
                  <a:outerShdw blurRad="50800" dist="38100" algn="tr" rotWithShape="0">
                    <a:prstClr val="black">
                      <a:alpha val="40000"/>
                    </a:prstClr>
                  </a:outerShdw>
                </a:effectLst>
              </a:rPr>
              <a:t>Deep and Shallow Object Cloning</a:t>
            </a:r>
            <a:endParaRPr lang="en-US" dirty="0"/>
          </a:p>
        </p:txBody>
      </p:sp>
      <p:sp>
        <p:nvSpPr>
          <p:cNvPr id="3" name="Content Placeholder 2"/>
          <p:cNvSpPr>
            <a:spLocks noGrp="1"/>
          </p:cNvSpPr>
          <p:nvPr>
            <p:ph idx="1"/>
          </p:nvPr>
        </p:nvSpPr>
        <p:spPr>
          <a:xfrm>
            <a:off x="2819400" y="5715000"/>
            <a:ext cx="3581400" cy="533400"/>
          </a:xfrm>
        </p:spPr>
        <p:txBody>
          <a:bodyPr/>
          <a:lstStyle/>
          <a:p>
            <a:pPr marL="0" lvl="1" indent="0" algn="ctr">
              <a:buNone/>
            </a:pPr>
            <a:r>
              <a:rPr lang="en-US" dirty="0" smtClean="0"/>
              <a:t>Live Demo</a:t>
            </a:r>
            <a:endParaRPr lang="en-US" dirty="0"/>
          </a:p>
        </p:txBody>
      </p:sp>
      <p:pic>
        <p:nvPicPr>
          <p:cNvPr id="142338" name="Picture 2" descr="http://www.jesusbewith.us/wp-content/uploads/2009/03/cloning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990600"/>
            <a:ext cx="4781550" cy="3581400"/>
          </a:xfrm>
          <a:prstGeom prst="roundRect">
            <a:avLst>
              <a:gd name="adj" fmla="val 4256"/>
            </a:avLst>
          </a:prstGeom>
          <a:noFill/>
          <a:effectLst>
            <a:softEdge rad="31750"/>
          </a:effectLst>
        </p:spPr>
      </p:pic>
    </p:spTree>
    <p:extLst>
      <p:ext uri="{BB962C8B-B14F-4D97-AF65-F5344CB8AC3E}">
        <p14:creationId xmlns:p14="http://schemas.microsoft.com/office/powerpoint/2010/main" val="3725230816"/>
      </p:ext>
    </p:extLst>
  </p:cSld>
  <p:clrMapOvr>
    <a:masterClrMapping/>
  </p:clrMapOvr>
  <p:transition spd="med" advClick="0" advTm="20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69054"/>
            <a:ext cx="7924800" cy="1447802"/>
          </a:xfrm>
        </p:spPr>
        <p:txBody>
          <a:bodyPr/>
          <a:lstStyle/>
          <a:p>
            <a:pPr>
              <a:lnSpc>
                <a:spcPts val="5400"/>
              </a:lnSpc>
            </a:pPr>
            <a:r>
              <a:rPr lang="en-US" dirty="0" smtClean="0">
                <a:effectLst>
                  <a:outerShdw blurRad="50800" dist="38100" algn="tr" rotWithShape="0">
                    <a:prstClr val="black">
                      <a:alpha val="40000"/>
                    </a:prstClr>
                  </a:outerShdw>
                </a:effectLst>
              </a:rPr>
              <a:t>The Interface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IComparable&lt;T&gt;</a:t>
            </a:r>
            <a:endParaRPr lang="en-US" dirty="0"/>
          </a:p>
        </p:txBody>
      </p:sp>
      <p:pic>
        <p:nvPicPr>
          <p:cNvPr id="4"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290951" y="3150254"/>
            <a:ext cx="45670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45329"/>
      </p:ext>
    </p:extLst>
  </p:cSld>
  <p:clrMapOvr>
    <a:masterClrMapping/>
  </p:clrMapOvr>
  <p:transition spd="med" advClick="0" advTm="2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Interface</a:t>
            </a:r>
            <a:endParaRPr lang="en-US" dirty="0"/>
          </a:p>
        </p:txBody>
      </p:sp>
      <p:sp>
        <p:nvSpPr>
          <p:cNvPr id="3" name="Content Placeholder 2"/>
          <p:cNvSpPr>
            <a:spLocks noGrp="1"/>
          </p:cNvSpPr>
          <p:nvPr>
            <p:ph idx="1"/>
          </p:nvPr>
        </p:nvSpPr>
        <p:spPr>
          <a:xfrm>
            <a:off x="152400" y="838200"/>
            <a:ext cx="8763000" cy="5791200"/>
          </a:xfrm>
        </p:spPr>
        <p:txBody>
          <a:bodyPr/>
          <a:lstStyle/>
          <a:p>
            <a:pPr>
              <a:lnSpc>
                <a:spcPct val="95000"/>
              </a:lnSpc>
            </a:pPr>
            <a:r>
              <a:rPr lang="en-US" dirty="0" smtClean="0"/>
              <a:t>The </a:t>
            </a:r>
            <a:r>
              <a:rPr lang="en-US" noProof="1" smtClean="0">
                <a:ln w="500">
                  <a:noFill/>
                </a:ln>
                <a:solidFill>
                  <a:schemeClr val="accent5">
                    <a:lumMod val="20000"/>
                    <a:lumOff val="80000"/>
                  </a:schemeClr>
                </a:solidFill>
                <a:latin typeface="Consolas" panose="020B0609020204030204" pitchFamily="49" charset="0"/>
                <a:cs typeface="Consolas" pitchFamily="49" charset="0"/>
              </a:rPr>
              <a:t>System.IComparable&lt;T</a:t>
            </a:r>
            <a:r>
              <a:rPr lang="en-US" noProof="1" smtClean="0">
                <a:latin typeface="Consolas" panose="020B0609020204030204" pitchFamily="49" charset="0"/>
                <a:cs typeface="Consolas" panose="020B0609020204030204" pitchFamily="49" charset="0"/>
              </a:rPr>
              <a:t>&gt;</a:t>
            </a:r>
            <a:r>
              <a:rPr lang="en-US" dirty="0" smtClean="0"/>
              <a:t> </a:t>
            </a:r>
            <a:r>
              <a:rPr lang="en-US" dirty="0"/>
              <a:t>interface</a:t>
            </a:r>
            <a:endParaRPr lang="bg-BG" dirty="0" smtClean="0"/>
          </a:p>
          <a:p>
            <a:pPr lvl="1">
              <a:lnSpc>
                <a:spcPct val="95000"/>
              </a:lnSpc>
            </a:pPr>
            <a:r>
              <a:rPr lang="en-US" dirty="0" smtClean="0"/>
              <a:t>Implemented by the types, which can be compared (ordered in increasing order)</a:t>
            </a:r>
          </a:p>
          <a:p>
            <a:pPr>
              <a:lnSpc>
                <a:spcPct val="95000"/>
              </a:lnSpc>
            </a:pPr>
            <a:r>
              <a:rPr lang="en-US" dirty="0" smtClean="0"/>
              <a:t>The </a:t>
            </a:r>
            <a:r>
              <a:rPr lang="en-US" sz="2800" noProof="1" smtClean="0">
                <a:ln w="500">
                  <a:noFill/>
                </a:ln>
                <a:solidFill>
                  <a:schemeClr val="accent5">
                    <a:lumMod val="20000"/>
                    <a:lumOff val="80000"/>
                  </a:schemeClr>
                </a:solidFill>
                <a:latin typeface="Consolas" pitchFamily="49" charset="0"/>
                <a:cs typeface="Consolas" pitchFamily="49" charset="0"/>
              </a:rPr>
              <a:t>CompareTo(T)</a:t>
            </a:r>
            <a:r>
              <a:rPr lang="en-US" sz="2800" dirty="0" smtClean="0">
                <a:ln w="500">
                  <a:noFill/>
                </a:ln>
                <a:solidFill>
                  <a:schemeClr val="accent5">
                    <a:lumMod val="20000"/>
                    <a:lumOff val="80000"/>
                  </a:schemeClr>
                </a:solidFill>
                <a:cs typeface="Consolas" pitchFamily="49" charset="0"/>
              </a:rPr>
              <a:t> </a:t>
            </a:r>
            <a:r>
              <a:rPr lang="en-US" dirty="0" smtClean="0"/>
              <a:t>method defines the comparison. It returns: </a:t>
            </a:r>
            <a:endParaRPr lang="bg-BG" dirty="0" smtClean="0"/>
          </a:p>
          <a:p>
            <a:pPr lvl="1">
              <a:lnSpc>
                <a:spcPct val="95000"/>
              </a:lnSpc>
            </a:pPr>
            <a:r>
              <a:rPr lang="en-US" dirty="0" smtClean="0"/>
              <a:t>Number </a:t>
            </a:r>
            <a:r>
              <a:rPr lang="en-US" dirty="0" smtClean="0">
                <a:solidFill>
                  <a:schemeClr val="accent5">
                    <a:lumMod val="20000"/>
                    <a:lumOff val="80000"/>
                  </a:schemeClr>
                </a:solidFill>
              </a:rPr>
              <a:t>&lt; 0 </a:t>
            </a:r>
            <a:r>
              <a:rPr lang="en-US" dirty="0" smtClean="0"/>
              <a:t>– if the passed object is</a:t>
            </a:r>
            <a:br>
              <a:rPr lang="en-US" dirty="0" smtClean="0"/>
            </a:br>
            <a:r>
              <a:rPr lang="en-US" dirty="0" smtClean="0"/>
              <a:t>bigger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p>
          <a:p>
            <a:pPr lvl="1">
              <a:lnSpc>
                <a:spcPct val="95000"/>
              </a:lnSpc>
            </a:pPr>
            <a:r>
              <a:rPr lang="en-US" dirty="0"/>
              <a:t>Number </a:t>
            </a:r>
            <a:r>
              <a:rPr lang="en-US" dirty="0" smtClean="0">
                <a:solidFill>
                  <a:schemeClr val="accent5">
                    <a:lumMod val="20000"/>
                    <a:lumOff val="80000"/>
                  </a:schemeClr>
                </a:solidFill>
              </a:rPr>
              <a:t>= 0</a:t>
            </a:r>
            <a:r>
              <a:rPr lang="en-US" dirty="0" smtClean="0"/>
              <a:t> – if the passed object is</a:t>
            </a:r>
            <a:br>
              <a:rPr lang="en-US" dirty="0" smtClean="0"/>
            </a:br>
            <a:r>
              <a:rPr lang="en-US" dirty="0" smtClean="0"/>
              <a:t>equal to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smtClean="0"/>
          </a:p>
          <a:p>
            <a:pPr lvl="1">
              <a:lnSpc>
                <a:spcPct val="95000"/>
              </a:lnSpc>
            </a:pPr>
            <a:r>
              <a:rPr lang="en-US" dirty="0" smtClean="0"/>
              <a:t>Number </a:t>
            </a:r>
            <a:r>
              <a:rPr lang="en-US" dirty="0" smtClean="0">
                <a:solidFill>
                  <a:schemeClr val="accent5">
                    <a:lumMod val="20000"/>
                    <a:lumOff val="80000"/>
                  </a:schemeClr>
                </a:solidFill>
              </a:rPr>
              <a:t>&gt; 0 </a:t>
            </a:r>
            <a:r>
              <a:rPr lang="en-US" dirty="0" smtClean="0"/>
              <a:t>– if the passed object is</a:t>
            </a:r>
            <a:br>
              <a:rPr lang="en-US" dirty="0" smtClean="0"/>
            </a:br>
            <a:r>
              <a:rPr lang="en-US" dirty="0" smtClean="0"/>
              <a:t>smaller than the </a:t>
            </a:r>
            <a:r>
              <a:rPr lang="en-US" sz="2800" dirty="0" smtClean="0">
                <a:ln w="500">
                  <a:noFill/>
                </a:ln>
                <a:solidFill>
                  <a:schemeClr val="accent5">
                    <a:lumMod val="20000"/>
                    <a:lumOff val="80000"/>
                  </a:schemeClr>
                </a:solidFill>
                <a:latin typeface="Consolas" pitchFamily="49" charset="0"/>
                <a:cs typeface="Consolas" pitchFamily="49" charset="0"/>
              </a:rPr>
              <a:t>this</a:t>
            </a:r>
            <a:r>
              <a:rPr lang="bg-BG" dirty="0" smtClean="0"/>
              <a:t> </a:t>
            </a:r>
            <a:r>
              <a:rPr lang="en-US" dirty="0" smtClean="0"/>
              <a:t>instance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2" descr="http://kidsmediacentre.ca/wp-content/uploads/2012/02/Balanc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888519" y="5181600"/>
            <a:ext cx="1874481" cy="1295400"/>
          </a:xfrm>
          <a:prstGeom prst="rect">
            <a:avLst/>
          </a:prstGeom>
          <a:noFill/>
          <a:effectLst>
            <a:glow rad="63500">
              <a:schemeClr val="accent4">
                <a:satMod val="175000"/>
                <a:alpha val="2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01106"/>
      </p:ext>
    </p:extLst>
  </p:cSld>
  <p:clrMapOvr>
    <a:masterClrMapping/>
  </p:clrMapOvr>
  <p:transition spd="med" advClick="0" advTm="20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effectLst>
                  <a:outerShdw blurRad="50800" dist="38100" algn="tr" rotWithShape="0">
                    <a:prstClr val="black">
                      <a:alpha val="40000"/>
                    </a:prstClr>
                  </a:outerShdw>
                </a:effectLst>
              </a:rPr>
              <a:t>IComparable</a:t>
            </a:r>
            <a:r>
              <a:rPr lang="en-US" dirty="0" smtClean="0">
                <a:effectLst>
                  <a:outerShdw blurRad="50800" dist="38100" algn="tr" rotWithShape="0">
                    <a:prstClr val="black">
                      <a:alpha val="40000"/>
                    </a:prstClr>
                  </a:outerShdw>
                </a:effectLst>
              </a:rPr>
              <a:t>&lt;T&gt; – Example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82946" name="Rectangle 2"/>
          <p:cNvSpPr>
            <a:spLocks noChangeArrowheads="1"/>
          </p:cNvSpPr>
          <p:nvPr/>
        </p:nvSpPr>
        <p:spPr bwMode="auto">
          <a:xfrm>
            <a:off x="609601" y="952411"/>
            <a:ext cx="7931150" cy="55245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Point : IComparable&lt;Point&gt;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 get; set;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Y { get; set;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CompareTo(Point otherPoint)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(this.X - otherPoint.X);</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if (this.Y != otherPoint.Y)</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(this.Y - otherPoint);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12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return 0;</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69248213"/>
      </p:ext>
    </p:extLst>
  </p:cSld>
  <p:clrMapOvr>
    <a:masterClrMapping/>
  </p:clrMapOvr>
  <p:transition spd="med" advClick="0" advTm="20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98054"/>
            <a:ext cx="7543800" cy="914400"/>
          </a:xfrm>
        </p:spPr>
        <p:txBody>
          <a:bodyPr/>
          <a:lstStyle/>
          <a:p>
            <a:pPr algn="ctr">
              <a:lnSpc>
                <a:spcPts val="4800"/>
              </a:lnSpc>
            </a:pPr>
            <a:r>
              <a:rPr lang="en-US" dirty="0" smtClean="0">
                <a:effectLst>
                  <a:outerShdw blurRad="50800" dist="38100" algn="tr" rotWithShape="0">
                    <a:prstClr val="black">
                      <a:alpha val="40000"/>
                    </a:prstClr>
                  </a:outerShdw>
                </a:effectLst>
              </a:rPr>
              <a:t>Implementing IComparable&lt;T&gt;</a:t>
            </a:r>
            <a:endParaRPr lang="en-US" dirty="0"/>
          </a:p>
        </p:txBody>
      </p:sp>
      <p:sp>
        <p:nvSpPr>
          <p:cNvPr id="3" name="Content Placeholder 2"/>
          <p:cNvSpPr>
            <a:spLocks noGrp="1"/>
          </p:cNvSpPr>
          <p:nvPr>
            <p:ph idx="1"/>
          </p:nvPr>
        </p:nvSpPr>
        <p:spPr>
          <a:xfrm>
            <a:off x="2895600" y="5512454"/>
            <a:ext cx="3124200" cy="583546"/>
          </a:xfrm>
        </p:spPr>
        <p:txBody>
          <a:bodyPr/>
          <a:lstStyle/>
          <a:p>
            <a:pPr marL="0" lvl="1" indent="0" algn="ctr">
              <a:buNone/>
            </a:pPr>
            <a:r>
              <a:rPr lang="en-US" dirty="0" smtClean="0"/>
              <a:t>Live Demo</a:t>
            </a:r>
            <a:endParaRPr lang="en-US" dirty="0"/>
          </a:p>
        </p:txBody>
      </p:sp>
      <p:pic>
        <p:nvPicPr>
          <p:cNvPr id="5" name="Picture 2" descr="http://kidsmediacentre.ca/wp-content/uploads/2012/02/Balanc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038600" y="1020604"/>
            <a:ext cx="4338450" cy="294574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49" y="1647361"/>
            <a:ext cx="2895851" cy="2645893"/>
          </a:xfrm>
          <a:prstGeom prst="rect">
            <a:avLst/>
          </a:prstGeom>
          <a:noFill/>
          <a:effectLst>
            <a:glow rad="139700">
              <a:schemeClr val="accent4">
                <a:satMod val="175000"/>
                <a:alpha val="40000"/>
              </a:schemeClr>
            </a:glow>
          </a:effectLst>
        </p:spPr>
      </p:pic>
    </p:spTree>
    <p:extLst>
      <p:ext uri="{BB962C8B-B14F-4D97-AF65-F5344CB8AC3E}">
        <p14:creationId xmlns:p14="http://schemas.microsoft.com/office/powerpoint/2010/main" val="1361718891"/>
      </p:ext>
    </p:extLst>
  </p:cSld>
  <p:clrMapOvr>
    <a:masterClrMapping/>
  </p:clrMapOvr>
  <p:transition spd="med" advClick="0" advTm="2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r>
              <a:rPr lang="en-US" dirty="0">
                <a:effectLst>
                  <a:outerShdw blurRad="50800" dist="38100" algn="tr" rotWithShape="0">
                    <a:prstClr val="black">
                      <a:alpha val="40000"/>
                    </a:prstClr>
                  </a:outerShdw>
                </a:effectLst>
              </a:rPr>
              <a:t>The </a:t>
            </a:r>
            <a:r>
              <a:rPr lang="en-US"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IEnumerable&lt;T&gt;</a:t>
            </a:r>
            <a:r>
              <a:rPr lang="en-US" dirty="0" smtClean="0">
                <a:effectLst>
                  <a:outerShdw blurRad="50800" dist="38100" algn="tr" rotWithShape="0">
                    <a:prstClr val="black">
                      <a:alpha val="40000"/>
                    </a:prstClr>
                  </a:outerShdw>
                </a:effectLst>
              </a:rPr>
              <a:t> </a:t>
            </a:r>
            <a:r>
              <a:rPr lang="en-US" dirty="0">
                <a:effectLst>
                  <a:outerShdw blurRad="50800" dist="38100" algn="tr" rotWithShape="0">
                    <a:prstClr val="black">
                      <a:alpha val="40000"/>
                    </a:prstClr>
                  </a:outerShdw>
                </a:effectLst>
              </a:rPr>
              <a:t>interface</a:t>
            </a:r>
          </a:p>
          <a:p>
            <a:r>
              <a:rPr lang="en-US" dirty="0" smtClean="0">
                <a:effectLst>
                  <a:outerShdw blurRad="50800" dist="38100" algn="tr" rotWithShape="0">
                    <a:prstClr val="black">
                      <a:alpha val="40000"/>
                    </a:prstClr>
                  </a:outerShdw>
                </a:effectLst>
              </a:rPr>
              <a:t>Value Types and Reference Types</a:t>
            </a:r>
            <a:endParaRPr lang="bg-BG" dirty="0" smtClean="0">
              <a:effectLst>
                <a:outerShdw blurRad="50800" dist="38100" algn="tr" rotWithShape="0">
                  <a:prstClr val="black">
                    <a:alpha val="40000"/>
                  </a:prstClr>
                </a:outerShdw>
              </a:effectLst>
            </a:endParaRPr>
          </a:p>
          <a:p>
            <a:pPr lvl="1"/>
            <a:r>
              <a:rPr lang="en-US" dirty="0" smtClean="0">
                <a:solidFill>
                  <a:srgbClr val="EBFFD2"/>
                </a:solidFill>
                <a:effectLst>
                  <a:outerShdw blurRad="50800" dist="38100" algn="tr" rotWithShape="0">
                    <a:prstClr val="black">
                      <a:alpha val="40000"/>
                    </a:prstClr>
                  </a:outerShdw>
                </a:effectLst>
              </a:rPr>
              <a:t>Boxing and Unboxing</a:t>
            </a:r>
          </a:p>
          <a:p>
            <a:r>
              <a:rPr lang="en-US" dirty="0" smtClean="0">
                <a:effectLst>
                  <a:outerShdw blurRad="50800" dist="38100" algn="tr" rotWithShape="0">
                    <a:prstClr val="black">
                      <a:alpha val="40000"/>
                    </a:prstClr>
                  </a:outerShdw>
                </a:effectLst>
              </a:rPr>
              <a:t>Passing Parameters</a:t>
            </a:r>
          </a:p>
          <a:p>
            <a:pPr lvl="1"/>
            <a:r>
              <a:rPr lang="en-US" dirty="0" smtClean="0">
                <a:solidFill>
                  <a:srgbClr val="EBFFD2"/>
                </a:solidFill>
                <a:effectLst>
                  <a:outerShdw blurRad="50800" dist="38100" algn="tr" rotWithShape="0">
                    <a:prstClr val="black">
                      <a:alpha val="40000"/>
                    </a:prstClr>
                  </a:outerShdw>
                </a:effectLst>
              </a:rPr>
              <a:t>Input, Output and Reference Passing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75778" name="Picture 2" descr="http://www.utoledo.edu/utlc/career/images/stack_books.jpg"/>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083" y="4433570"/>
            <a:ext cx="2313318" cy="2043430"/>
          </a:xfrm>
          <a:prstGeom prst="rect">
            <a:avLst/>
          </a:prstGeom>
          <a:noFill/>
          <a:effectLst>
            <a:softEdge rad="31750"/>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532515" y="4498130"/>
            <a:ext cx="2033560" cy="159787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spTree>
    <p:extLst>
      <p:ext uri="{BB962C8B-B14F-4D97-AF65-F5344CB8AC3E}">
        <p14:creationId xmlns:p14="http://schemas.microsoft.com/office/powerpoint/2010/main" val="527462633"/>
      </p:ext>
    </p:extLst>
  </p:cSld>
  <p:clrMapOvr>
    <a:masterClrMapping/>
  </p:clrMapOvr>
  <p:transition spd="med" advClick="0" advTm="20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41148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The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dirty="0" smtClean="0">
                <a:effectLst>
                  <a:outerShdw blurRad="50800" dist="38100" algn="tr" rotWithShape="0">
                    <a:prstClr val="black">
                      <a:alpha val="40000"/>
                    </a:prstClr>
                  </a:outerShdw>
                </a:effectLst>
              </a:rPr>
              <a:t> Interface</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2209800"/>
            <a:ext cx="8551338"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57308"/>
      </p:ext>
    </p:extLst>
  </p:cSld>
  <p:clrMapOvr>
    <a:masterClrMapping/>
  </p:clrMapOvr>
  <p:transition spd="med" advClick="0" advTm="20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IEnumerable&lt;T&gt;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3000" dirty="0" smtClean="0"/>
              <a:t> interface provides collection classes with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foreach</a:t>
            </a:r>
            <a:r>
              <a:rPr lang="en-US" sz="3000" dirty="0" smtClean="0"/>
              <a:t> traversal</a:t>
            </a:r>
          </a:p>
          <a:p>
            <a:pPr lvl="1">
              <a:lnSpc>
                <a:spcPct val="100000"/>
              </a:lnSpc>
            </a:pPr>
            <a:r>
              <a:rPr lang="en-US" sz="2800" dirty="0" smtClean="0"/>
              <a:t>It consists of 4 interfaces: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31</a:t>
            </a:fld>
            <a:endParaRPr lang="en-US" sz="1100" dirty="0"/>
          </a:p>
        </p:txBody>
      </p:sp>
      <p:sp>
        <p:nvSpPr>
          <p:cNvPr id="6" name="Rectangle 2"/>
          <p:cNvSpPr>
            <a:spLocks noChangeArrowheads="1"/>
          </p:cNvSpPr>
          <p:nvPr/>
        </p:nvSpPr>
        <p:spPr bwMode="auto">
          <a:xfrm>
            <a:off x="844552" y="3143577"/>
            <a:ext cx="7461248" cy="30162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IEnumerable&lt;T&gt;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GetEnumerator</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Non-generic version (compatible with .NET 1.1)</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IEnumerable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IEnumerable</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4105938848"/>
      </p:ext>
    </p:extLst>
  </p:cSld>
  <p:clrMapOvr>
    <a:masterClrMapping/>
  </p:clrMapOvr>
  <p:transition spd="med" advClick="0" advTm="20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noProof="1" smtClean="0"/>
              <a:t>IEnumerator&lt;T&gt;</a:t>
            </a:r>
            <a:endParaRPr lang="en-US" noProof="1"/>
          </a:p>
        </p:txBody>
      </p:sp>
      <p:sp>
        <p:nvSpPr>
          <p:cNvPr id="466947" name="Rectangle 3"/>
          <p:cNvSpPr>
            <a:spLocks noGrp="1" noChangeArrowheads="1"/>
          </p:cNvSpPr>
          <p:nvPr>
            <p:ph idx="1"/>
          </p:nvPr>
        </p:nvSpPr>
        <p:spPr>
          <a:xfrm>
            <a:off x="228600" y="838200"/>
            <a:ext cx="8686800" cy="5867400"/>
          </a:xfrm>
        </p:spPr>
        <p:txBody>
          <a:bodyPr/>
          <a:lstStyle/>
          <a:p>
            <a:pPr>
              <a:lnSpc>
                <a:spcPct val="100000"/>
              </a:lnSpc>
              <a:spcBef>
                <a:spcPts val="0"/>
              </a:spcBef>
            </a:pPr>
            <a:r>
              <a:rPr lang="en-US" sz="3000" dirty="0" smtClean="0"/>
              <a:t>The </a:t>
            </a:r>
            <a:r>
              <a:rPr lang="en-US" sz="3000"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sz="3000" dirty="0" smtClean="0"/>
              <a:t> interface provides sequential read-only, forward-only iterator</a:t>
            </a:r>
            <a:endParaRPr lang="en-US" sz="2800" noProof="1">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32</a:t>
            </a:fld>
            <a:endParaRPr lang="en-US" sz="1100" dirty="0"/>
          </a:p>
        </p:txBody>
      </p:sp>
      <p:sp>
        <p:nvSpPr>
          <p:cNvPr id="6" name="Rectangle 2"/>
          <p:cNvSpPr>
            <a:spLocks noChangeArrowheads="1"/>
          </p:cNvSpPr>
          <p:nvPr/>
        </p:nvSpPr>
        <p:spPr bwMode="auto">
          <a:xfrm>
            <a:off x="920752" y="2209800"/>
            <a:ext cx="7308848"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bool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MoveNext();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void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Reset</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interface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bool MoveNext();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Reset();</a:t>
            </a:r>
          </a:p>
          <a:p>
            <a:pPr eaLnBrk="0" hangingPunct="0">
              <a:lnSpc>
                <a:spcPct val="95000"/>
              </a:lnSpc>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Current { get; }</a:t>
            </a:r>
          </a:p>
          <a:p>
            <a:pPr eaLnBrk="0" hangingPunct="0">
              <a:lnSpc>
                <a:spcPct val="95000"/>
              </a:lnSpc>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02466369"/>
      </p:ext>
    </p:extLst>
  </p:cSld>
  <p:clrMapOvr>
    <a:masterClrMapping/>
  </p:clrMapOvr>
  <p:transition spd="med" advClick="0" advTm="2000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Yield Return in C#</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yield</a:t>
            </a:r>
            <a:r>
              <a:rPr lang="en-US" dirty="0" smtClean="0"/>
              <a:t>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return</a:t>
            </a:r>
            <a:r>
              <a:rPr lang="en-US" dirty="0" smtClean="0"/>
              <a:t> construct in C# simplifies the </a:t>
            </a:r>
            <a:r>
              <a:rPr lang="en-US" noProof="1" smtClean="0">
                <a:solidFill>
                  <a:schemeClr val="accent5">
                    <a:lumMod val="20000"/>
                    <a:lumOff val="80000"/>
                  </a:schemeClr>
                </a:solidFill>
                <a:latin typeface="Consolas" panose="020B0609020204030204" pitchFamily="49" charset="0"/>
                <a:cs typeface="Consolas" panose="020B0609020204030204" pitchFamily="49" charset="0"/>
              </a:rPr>
              <a:t>IEnumerator&lt;T&gt;</a:t>
            </a:r>
            <a:r>
              <a:rPr lang="en-US" dirty="0" smtClean="0"/>
              <a:t> implementations</a:t>
            </a:r>
            <a:endParaRPr lang="en-US" b="0" dirty="0" smtClean="0"/>
          </a:p>
          <a:p>
            <a:pPr lvl="1">
              <a:lnSpc>
                <a:spcPct val="100000"/>
              </a:lnSpc>
            </a:pPr>
            <a:r>
              <a:rPr lang="en-US" dirty="0"/>
              <a:t>When a yield return statement is </a:t>
            </a:r>
            <a:r>
              <a:rPr lang="en-US" dirty="0" smtClean="0"/>
              <a:t>reached</a:t>
            </a:r>
          </a:p>
          <a:p>
            <a:pPr lvl="2">
              <a:lnSpc>
                <a:spcPct val="100000"/>
              </a:lnSpc>
            </a:pPr>
            <a:r>
              <a:rPr lang="en-US" dirty="0" smtClean="0"/>
              <a:t>The expression </a:t>
            </a:r>
            <a:r>
              <a:rPr lang="en-US" dirty="0"/>
              <a:t>is returned, and the current location in code is </a:t>
            </a:r>
            <a:r>
              <a:rPr lang="en-US" dirty="0" smtClean="0"/>
              <a:t>retained (for later use)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Rectangle 2"/>
          <p:cNvSpPr>
            <a:spLocks noChangeArrowheads="1"/>
          </p:cNvSpPr>
          <p:nvPr/>
        </p:nvSpPr>
        <p:spPr bwMode="auto">
          <a:xfrm>
            <a:off x="920752" y="3810000"/>
            <a:ext cx="7308848" cy="260071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IEnumerator&lt;int&gt;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GetEnumerator()</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for (int i=100; i&lt;200; 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yield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return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a:t>
            </a:r>
          </a:p>
          <a:p>
            <a:pPr eaLnBrk="0" hangingPunct="0">
              <a:lnSpc>
                <a:spcPct val="95000"/>
              </a:lnSpc>
              <a:spcBef>
                <a:spcPts val="600"/>
              </a:spcBef>
              <a:buClr>
                <a:schemeClr val="accent5">
                  <a:lumMod val="40000"/>
                  <a:lumOff val="60000"/>
                </a:schemeClr>
              </a:buClr>
              <a:buSzPct val="70000"/>
              <a:defRPr/>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600"/>
              </a:spcBef>
              <a:buClr>
                <a:schemeClr val="accent5">
                  <a:lumMod val="40000"/>
                  <a:lumOff val="60000"/>
                </a:schemeClr>
              </a:buClr>
              <a:buSzPct val="70000"/>
              <a:defRPr/>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178774044"/>
      </p:ext>
    </p:extLst>
  </p:cSld>
  <p:clrMapOvr>
    <a:masterClrMapping/>
  </p:clrMapOvr>
  <p:transition spd="med" advClick="0" advTm="2000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886200"/>
            <a:ext cx="6705600" cy="1600198"/>
          </a:xfrm>
        </p:spPr>
        <p:txBody>
          <a:bodyPr/>
          <a:lstStyle/>
          <a:p>
            <a:pPr algn="ctr">
              <a:lnSpc>
                <a:spcPts val="5400"/>
              </a:lnSpc>
            </a:pPr>
            <a:r>
              <a:rPr lang="en-US" dirty="0" smtClean="0">
                <a:effectLst>
                  <a:outerShdw blurRad="50800" dist="38100" algn="tr" rotWithShape="0">
                    <a:prstClr val="black">
                      <a:alpha val="40000"/>
                    </a:prstClr>
                  </a:outerShdw>
                </a:effectLst>
              </a:rPr>
              <a:t>Implementing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endParaRPr lang="en-US" dirty="0"/>
          </a:p>
        </p:txBody>
      </p:sp>
      <p:pic>
        <p:nvPicPr>
          <p:cNvPr id="4" name="Picture 2" descr="http://www.ulo.ucl.ac.uk/news/20078-archive/2007-03-03-LunarEclipse/sequence2.jpg"/>
          <p:cNvPicPr>
            <a:picLocks noChangeAspect="1" noChangeArrowheads="1"/>
          </p:cNvPicPr>
          <p:nvPr/>
        </p:nvPicPr>
        <p:blipFill rotWithShape="1">
          <a:blip r:embed="rId2" cstate="screen">
            <a:clrChange>
              <a:clrFrom>
                <a:srgbClr val="010101"/>
              </a:clrFrom>
              <a:clrTo>
                <a:srgbClr val="010101">
                  <a:alpha val="0"/>
                </a:srgbClr>
              </a:clrTo>
            </a:clrChange>
            <a:extLst>
              <a:ext uri="{28A0092B-C50C-407E-A947-70E740481C1C}">
                <a14:useLocalDpi xmlns:a14="http://schemas.microsoft.com/office/drawing/2010/main" val="0"/>
              </a:ext>
            </a:extLst>
          </a:blip>
          <a:srcRect/>
          <a:stretch/>
        </p:blipFill>
        <p:spPr bwMode="auto">
          <a:xfrm>
            <a:off x="258231" y="1981200"/>
            <a:ext cx="8551338"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83775" y="5486400"/>
            <a:ext cx="3581400" cy="53340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pPr marL="0" lvl="1"/>
            <a:r>
              <a:rPr lang="en-US" smtClean="0"/>
              <a:t>Live Demo</a:t>
            </a:r>
            <a:endParaRPr lang="en-US" dirty="0"/>
          </a:p>
        </p:txBody>
      </p:sp>
    </p:spTree>
    <p:extLst>
      <p:ext uri="{BB962C8B-B14F-4D97-AF65-F5344CB8AC3E}">
        <p14:creationId xmlns:p14="http://schemas.microsoft.com/office/powerpoint/2010/main" val="1438084396"/>
      </p:ext>
    </p:extLst>
  </p:cSld>
  <p:clrMapOvr>
    <a:masterClrMapping/>
  </p:clrMapOvr>
  <p:transition spd="med" advClick="0" advTm="2000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www.phoenix-graphics.com/images/Variable-01.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91715" y="1219199"/>
            <a:ext cx="4598670" cy="2590802"/>
          </a:xfrm>
          <a:prstGeom prst="roundRect">
            <a:avLst>
              <a:gd name="adj" fmla="val 2969"/>
            </a:avLst>
          </a:prstGeom>
          <a:solidFill>
            <a:srgbClr val="FFFFFF">
              <a:shade val="85000"/>
            </a:srgbClr>
          </a:solidFill>
          <a:ln>
            <a:noFill/>
          </a:ln>
          <a:effectLst>
            <a:reflection blurRad="12700" stA="38000" endPos="28000" dist="5000" dir="5400000" sy="-100000" algn="bl" rotWithShape="0"/>
          </a:effectLst>
        </p:spPr>
      </p:pic>
      <p:sp>
        <p:nvSpPr>
          <p:cNvPr id="464898" name="Rectangle 2"/>
          <p:cNvSpPr>
            <a:spLocks noGrp="1" noChangeArrowheads="1"/>
          </p:cNvSpPr>
          <p:nvPr>
            <p:ph type="ctrTitle"/>
          </p:nvPr>
        </p:nvSpPr>
        <p:spPr>
          <a:xfrm>
            <a:off x="1187450" y="4826000"/>
            <a:ext cx="6480175" cy="736600"/>
          </a:xfrm>
        </p:spPr>
        <p:txBody>
          <a:bodyPr/>
          <a:lstStyle/>
          <a:p>
            <a:pPr>
              <a:lnSpc>
                <a:spcPct val="110000"/>
              </a:lnSpc>
            </a:pPr>
            <a:r>
              <a:rPr lang="en-US" dirty="0"/>
              <a:t>Value Types</a:t>
            </a:r>
            <a:endParaRPr lang="bg-BG" dirty="0"/>
          </a:p>
        </p:txBody>
      </p:sp>
    </p:spTree>
    <p:extLst>
      <p:ext uri="{BB962C8B-B14F-4D97-AF65-F5344CB8AC3E}">
        <p14:creationId xmlns:p14="http://schemas.microsoft.com/office/powerpoint/2010/main" val="1583952614"/>
      </p:ext>
    </p:extLst>
  </p:cSld>
  <p:clrMapOvr>
    <a:masterClrMapping/>
  </p:clrMapOvr>
  <p:transition spd="med" advClick="0" advTm="2000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lstStyle/>
          <a:p>
            <a:r>
              <a:rPr lang="en-US"/>
              <a:t>Value Types</a:t>
            </a:r>
            <a:endParaRPr lang="bg-BG"/>
          </a:p>
        </p:txBody>
      </p:sp>
      <p:sp>
        <p:nvSpPr>
          <p:cNvPr id="466947" name="Rectangle 3"/>
          <p:cNvSpPr>
            <a:spLocks noGrp="1" noChangeArrowheads="1"/>
          </p:cNvSpPr>
          <p:nvPr>
            <p:ph idx="1"/>
          </p:nvPr>
        </p:nvSpPr>
        <p:spPr/>
        <p:txBody>
          <a:bodyPr/>
          <a:lstStyle/>
          <a:p>
            <a:pPr>
              <a:lnSpc>
                <a:spcPct val="100000"/>
              </a:lnSpc>
            </a:pPr>
            <a:r>
              <a:rPr lang="en-US" dirty="0"/>
              <a:t>Store their values in the stack</a:t>
            </a:r>
          </a:p>
          <a:p>
            <a:pPr>
              <a:lnSpc>
                <a:spcPct val="100000"/>
              </a:lnSpc>
            </a:pPr>
            <a:r>
              <a:rPr lang="en-US" dirty="0"/>
              <a:t>Can not hold </a:t>
            </a:r>
            <a:r>
              <a:rPr lang="en-US" dirty="0">
                <a:solidFill>
                  <a:schemeClr val="accent5">
                    <a:lumMod val="20000"/>
                    <a:lumOff val="80000"/>
                  </a:schemeClr>
                </a:solidFill>
                <a:latin typeface="Consolas" pitchFamily="49" charset="0"/>
              </a:rPr>
              <a:t>null</a:t>
            </a:r>
            <a:r>
              <a:rPr lang="en-US" dirty="0"/>
              <a:t> value</a:t>
            </a:r>
          </a:p>
          <a:p>
            <a:pPr>
              <a:lnSpc>
                <a:spcPct val="100000"/>
              </a:lnSpc>
            </a:pPr>
            <a:r>
              <a:rPr lang="en-US" dirty="0"/>
              <a:t>Destroyed when the given variable </a:t>
            </a:r>
            <a:br>
              <a:rPr lang="en-US" dirty="0"/>
            </a:br>
            <a:r>
              <a:rPr lang="en-US" dirty="0"/>
              <a:t>goes out of scope</a:t>
            </a:r>
          </a:p>
          <a:p>
            <a:pPr>
              <a:lnSpc>
                <a:spcPct val="100000"/>
              </a:lnSpc>
            </a:pPr>
            <a:r>
              <a:rPr lang="en-US" dirty="0"/>
              <a:t>When a method is called they are:</a:t>
            </a:r>
          </a:p>
          <a:p>
            <a:pPr lvl="1">
              <a:lnSpc>
                <a:spcPct val="100000"/>
              </a:lnSpc>
            </a:pPr>
            <a:r>
              <a:rPr lang="en-US" dirty="0"/>
              <a:t>Passed by value</a:t>
            </a:r>
          </a:p>
          <a:p>
            <a:pPr lvl="1">
              <a:lnSpc>
                <a:spcPct val="100000"/>
              </a:lnSpc>
            </a:pPr>
            <a:r>
              <a:rPr lang="en-US" dirty="0"/>
              <a:t>Stored in the stack (copied)</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36</a:t>
            </a:fld>
            <a:endParaRPr lang="en-US" sz="1100" dirty="0"/>
          </a:p>
        </p:txBody>
      </p:sp>
      <p:pic>
        <p:nvPicPr>
          <p:cNvPr id="5" name="Picture 2" descr="http://designshrine.net/wp-content/plugins/wp-o-matic/cache/87798_wall-abstrac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828" y="4419600"/>
            <a:ext cx="2203712" cy="1752600"/>
          </a:xfrm>
          <a:prstGeom prst="roundRect">
            <a:avLst>
              <a:gd name="adj" fmla="val 477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0989940"/>
      </p:ext>
    </p:extLst>
  </p:cSld>
  <p:clrMapOvr>
    <a:masterClrMapping/>
  </p:clrMapOvr>
  <p:transition spd="med" advClick="0" advTm="2000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a:t>Value Types (2)</a:t>
            </a:r>
            <a:endParaRPr lang="bg-BG"/>
          </a:p>
        </p:txBody>
      </p:sp>
      <p:sp>
        <p:nvSpPr>
          <p:cNvPr id="472067" name="Rectangle 3"/>
          <p:cNvSpPr>
            <a:spLocks noGrp="1" noChangeArrowheads="1"/>
          </p:cNvSpPr>
          <p:nvPr>
            <p:ph idx="1"/>
          </p:nvPr>
        </p:nvSpPr>
        <p:spPr/>
        <p:txBody>
          <a:bodyPr/>
          <a:lstStyle/>
          <a:p>
            <a:pPr>
              <a:lnSpc>
                <a:spcPct val="100000"/>
              </a:lnSpc>
            </a:pPr>
            <a:r>
              <a:rPr lang="en-US" dirty="0"/>
              <a:t>Inherit </a:t>
            </a:r>
            <a:r>
              <a:rPr lang="en-US" noProof="1">
                <a:solidFill>
                  <a:schemeClr val="accent5">
                    <a:lumMod val="20000"/>
                    <a:lumOff val="80000"/>
                  </a:schemeClr>
                </a:solidFill>
                <a:latin typeface="Consolas" pitchFamily="49" charset="0"/>
              </a:rPr>
              <a:t>System.ValueType</a:t>
            </a:r>
          </a:p>
          <a:p>
            <a:pPr>
              <a:lnSpc>
                <a:spcPct val="100000"/>
              </a:lnSpc>
            </a:pPr>
            <a:r>
              <a:rPr lang="en-US" dirty="0"/>
              <a:t>Value types are:</a:t>
            </a:r>
          </a:p>
          <a:p>
            <a:pPr lvl="1">
              <a:lnSpc>
                <a:spcPct val="100000"/>
              </a:lnSpc>
            </a:pPr>
            <a:r>
              <a:rPr lang="en-US" dirty="0"/>
              <a:t>Primitive types </a:t>
            </a:r>
          </a:p>
          <a:p>
            <a:pPr lvl="2">
              <a:lnSpc>
                <a:spcPct val="100000"/>
              </a:lnSpc>
            </a:pPr>
            <a:r>
              <a:rPr lang="en-US" noProof="1">
                <a:solidFill>
                  <a:schemeClr val="accent5">
                    <a:lumMod val="20000"/>
                    <a:lumOff val="80000"/>
                  </a:schemeClr>
                </a:solidFill>
                <a:latin typeface="Consolas" pitchFamily="49" charset="0"/>
              </a:rPr>
              <a:t>int</a:t>
            </a:r>
            <a:r>
              <a:rPr lang="en-US" noProof="1"/>
              <a:t>, </a:t>
            </a:r>
            <a:r>
              <a:rPr lang="en-US" noProof="1">
                <a:solidFill>
                  <a:schemeClr val="accent5">
                    <a:lumMod val="20000"/>
                    <a:lumOff val="80000"/>
                  </a:schemeClr>
                </a:solidFill>
                <a:latin typeface="Consolas" pitchFamily="49" charset="0"/>
              </a:rPr>
              <a:t>char</a:t>
            </a:r>
          </a:p>
          <a:p>
            <a:pPr lvl="2">
              <a:lnSpc>
                <a:spcPct val="100000"/>
              </a:lnSpc>
            </a:pPr>
            <a:r>
              <a:rPr lang="en-US" noProof="1">
                <a:solidFill>
                  <a:schemeClr val="accent5">
                    <a:lumMod val="20000"/>
                    <a:lumOff val="80000"/>
                  </a:schemeClr>
                </a:solidFill>
                <a:latin typeface="Consolas" pitchFamily="49" charset="0"/>
              </a:rPr>
              <a:t>float</a:t>
            </a:r>
            <a:r>
              <a:rPr lang="en-US" noProof="1"/>
              <a:t>, </a:t>
            </a:r>
            <a:r>
              <a:rPr lang="en-US" noProof="1">
                <a:solidFill>
                  <a:schemeClr val="accent5">
                    <a:lumMod val="20000"/>
                    <a:lumOff val="80000"/>
                  </a:schemeClr>
                </a:solidFill>
                <a:latin typeface="Consolas" pitchFamily="49" charset="0"/>
              </a:rPr>
              <a:t>bool</a:t>
            </a:r>
          </a:p>
          <a:p>
            <a:pPr lvl="2">
              <a:lnSpc>
                <a:spcPct val="100000"/>
              </a:lnSpc>
            </a:pPr>
            <a:r>
              <a:rPr lang="en-US" dirty="0"/>
              <a:t>Others</a:t>
            </a:r>
          </a:p>
          <a:p>
            <a:pPr lvl="1">
              <a:lnSpc>
                <a:spcPct val="100000"/>
              </a:lnSpc>
            </a:pPr>
            <a:r>
              <a:rPr lang="en-US" dirty="0"/>
              <a:t>Structures</a:t>
            </a:r>
          </a:p>
          <a:p>
            <a:pPr lvl="1">
              <a:lnSpc>
                <a:spcPct val="100000"/>
              </a:lnSpc>
            </a:pPr>
            <a:r>
              <a:rPr lang="en-US" dirty="0"/>
              <a:t>Enumerations (enumerable types)</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37</a:t>
            </a:fld>
            <a:endParaRPr lang="en-US" sz="1100" dirty="0"/>
          </a:p>
        </p:txBody>
      </p:sp>
      <p:pic>
        <p:nvPicPr>
          <p:cNvPr id="59394" name="Picture 2" descr="http://farm4.static.flickr.com/3282/2814104146_82fe66b2a7.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296360" y="2133600"/>
            <a:ext cx="2868974" cy="1905000"/>
          </a:xfrm>
          <a:prstGeom prst="roundRect">
            <a:avLst>
              <a:gd name="adj" fmla="val 396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941758"/>
      </p:ext>
    </p:extLst>
  </p:cSld>
  <p:clrMapOvr>
    <a:masterClrMapping/>
  </p:clrMapOvr>
  <p:transition spd="med" advClick="0" advTm="2000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8gr.org/image/address-label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825" y="1143000"/>
            <a:ext cx="3552825" cy="2667000"/>
          </a:xfrm>
          <a:prstGeom prst="roundRect">
            <a:avLst>
              <a:gd name="adj" fmla="val 4665"/>
            </a:avLst>
          </a:prstGeom>
          <a:solidFill>
            <a:srgbClr val="FFFFFF">
              <a:shade val="85000"/>
            </a:srgbClr>
          </a:solidFill>
          <a:ln>
            <a:noFill/>
          </a:ln>
          <a:effectLst>
            <a:reflection blurRad="12700" stA="38000" endPos="28000" dist="5000" dir="5400000" sy="-100000" algn="bl" rotWithShape="0"/>
          </a:effectLst>
        </p:spPr>
      </p:pic>
      <p:sp>
        <p:nvSpPr>
          <p:cNvPr id="467970" name="Rectangle 2"/>
          <p:cNvSpPr>
            <a:spLocks noGrp="1" noChangeArrowheads="1"/>
          </p:cNvSpPr>
          <p:nvPr>
            <p:ph type="ctrTitle"/>
          </p:nvPr>
        </p:nvSpPr>
        <p:spPr>
          <a:xfrm>
            <a:off x="549274" y="4826000"/>
            <a:ext cx="8061326" cy="736600"/>
          </a:xfrm>
        </p:spPr>
        <p:txBody>
          <a:bodyPr/>
          <a:lstStyle/>
          <a:p>
            <a:pPr>
              <a:lnSpc>
                <a:spcPct val="110000"/>
              </a:lnSpc>
            </a:pPr>
            <a:r>
              <a:rPr lang="en-US" dirty="0"/>
              <a:t>Reference Types</a:t>
            </a:r>
            <a:endParaRPr lang="bg-BG" dirty="0"/>
          </a:p>
        </p:txBody>
      </p:sp>
    </p:spTree>
    <p:extLst>
      <p:ext uri="{BB962C8B-B14F-4D97-AF65-F5344CB8AC3E}">
        <p14:creationId xmlns:p14="http://schemas.microsoft.com/office/powerpoint/2010/main" val="3579480573"/>
      </p:ext>
    </p:extLst>
  </p:cSld>
  <p:clrMapOvr>
    <a:masterClrMapping/>
  </p:clrMapOvr>
  <p:transition spd="med" advClick="0" advTm="2000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Reference Types</a:t>
            </a:r>
            <a:endParaRPr lang="bg-BG"/>
          </a:p>
        </p:txBody>
      </p:sp>
      <p:sp>
        <p:nvSpPr>
          <p:cNvPr id="470019" name="Rectangle 3"/>
          <p:cNvSpPr>
            <a:spLocks noGrp="1" noChangeArrowheads="1"/>
          </p:cNvSpPr>
          <p:nvPr>
            <p:ph idx="1"/>
          </p:nvPr>
        </p:nvSpPr>
        <p:spPr/>
        <p:txBody>
          <a:bodyPr/>
          <a:lstStyle/>
          <a:p>
            <a:pPr>
              <a:lnSpc>
                <a:spcPct val="100000"/>
              </a:lnSpc>
            </a:pPr>
            <a:r>
              <a:rPr lang="en-US" dirty="0"/>
              <a:t>Implemented as type-safe pointers </a:t>
            </a:r>
            <a:br>
              <a:rPr lang="en-US" dirty="0"/>
            </a:br>
            <a:r>
              <a:rPr lang="en-US" dirty="0"/>
              <a:t>to objects</a:t>
            </a:r>
            <a:endParaRPr lang="ru-RU" dirty="0"/>
          </a:p>
          <a:p>
            <a:pPr>
              <a:lnSpc>
                <a:spcPct val="100000"/>
              </a:lnSpc>
            </a:pPr>
            <a:r>
              <a:rPr lang="en-US" dirty="0"/>
              <a:t>Stored in the dynamic memory</a:t>
            </a:r>
            <a:r>
              <a:rPr lang="ru-RU" dirty="0"/>
              <a:t> </a:t>
            </a:r>
            <a:endParaRPr lang="en-US" dirty="0"/>
          </a:p>
          <a:p>
            <a:pPr>
              <a:lnSpc>
                <a:spcPct val="100000"/>
              </a:lnSpc>
            </a:pPr>
            <a:r>
              <a:rPr lang="en-US" dirty="0"/>
              <a:t>When a method is called they are </a:t>
            </a:r>
            <a:br>
              <a:rPr lang="en-US" dirty="0"/>
            </a:br>
            <a:r>
              <a:rPr lang="en-US" dirty="0"/>
              <a:t>passed by reference (by their address)</a:t>
            </a:r>
          </a:p>
          <a:p>
            <a:pPr>
              <a:lnSpc>
                <a:spcPct val="100000"/>
              </a:lnSpc>
            </a:pPr>
            <a:r>
              <a:rPr lang="en-US" dirty="0"/>
              <a:t>Automatically destroyed by the CLR Garbage Collector, when they are out </a:t>
            </a:r>
            <a:br>
              <a:rPr lang="en-US" dirty="0"/>
            </a:br>
            <a:r>
              <a:rPr lang="en-US" dirty="0"/>
              <a:t>of scope or they are not in use</a:t>
            </a:r>
          </a:p>
          <a:p>
            <a:pPr>
              <a:lnSpc>
                <a:spcPct val="100000"/>
              </a:lnSpc>
            </a:pPr>
            <a:r>
              <a:rPr lang="en-US" dirty="0"/>
              <a:t>Can hold</a:t>
            </a:r>
            <a:r>
              <a:rPr lang="ru-RU" dirty="0"/>
              <a:t> </a:t>
            </a:r>
            <a:r>
              <a:rPr lang="ru-RU" dirty="0">
                <a:solidFill>
                  <a:schemeClr val="accent5">
                    <a:lumMod val="20000"/>
                    <a:lumOff val="80000"/>
                  </a:schemeClr>
                </a:solidFill>
                <a:effectLst>
                  <a:outerShdw blurRad="38100" dist="38100" dir="2700000" algn="tl">
                    <a:srgbClr val="000000"/>
                  </a:outerShdw>
                </a:effectLst>
                <a:latin typeface="Consolas" pitchFamily="49" charset="0"/>
              </a:rPr>
              <a:t>null</a:t>
            </a:r>
            <a:r>
              <a:rPr lang="en-US" dirty="0"/>
              <a:t> value</a:t>
            </a:r>
            <a:endParaRPr lang="ru-RU"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39</a:t>
            </a:fld>
            <a:endParaRPr lang="en-US" sz="1100" dirty="0"/>
          </a:p>
        </p:txBody>
      </p:sp>
    </p:spTree>
    <p:extLst>
      <p:ext uri="{BB962C8B-B14F-4D97-AF65-F5344CB8AC3E}">
        <p14:creationId xmlns:p14="http://schemas.microsoft.com/office/powerpoint/2010/main" val="4229708468"/>
      </p:ext>
    </p:extLst>
  </p:cSld>
  <p:clrMapOvr>
    <a:masterClrMapping/>
  </p:clrMapOvr>
  <p:transition spd="med" advClick="0" advTm="20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71624"/>
            <a:ext cx="8229600" cy="1752600"/>
          </a:xfrm>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Common Type System (CTS)</a:t>
            </a:r>
            <a:r>
              <a:rPr lang="bg-BG" dirty="0" smtClean="0">
                <a:effectLst>
                  <a:outerShdw blurRad="50800" dist="38100" algn="tr" rotWithShape="0">
                    <a:prstClr val="black">
                      <a:alpha val="40000"/>
                    </a:prstClr>
                  </a:outerShdw>
                </a:effectLst>
              </a:rPr>
              <a:t>?</a:t>
            </a:r>
            <a:endParaRPr lang="en-US" dirty="0"/>
          </a:p>
        </p:txBody>
      </p:sp>
      <p:pic>
        <p:nvPicPr>
          <p:cNvPr id="50180" name="Picture 4" descr="http://www.betterphoto.com/uploads/processed/0027/0604161922011flrspec8_thumbnail1_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038" y="3629024"/>
            <a:ext cx="4563116" cy="2162176"/>
          </a:xfrm>
          <a:prstGeom prst="roundRect">
            <a:avLst>
              <a:gd name="adj" fmla="val 8594"/>
            </a:avLst>
          </a:prstGeom>
          <a:solidFill>
            <a:srgbClr val="FFFFFF">
              <a:shade val="85000"/>
            </a:srgbClr>
          </a:solidFill>
          <a:ln>
            <a:noFill/>
          </a:ln>
          <a:effectLst>
            <a:softEdge rad="63500"/>
          </a:effectLst>
        </p:spPr>
      </p:pic>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447800" y="4343400"/>
            <a:ext cx="1842568" cy="1447800"/>
          </a:xfrm>
          <a:prstGeom prst="rect">
            <a:avLst/>
          </a:prstGeom>
          <a:effectLst>
            <a:glow rad="38100">
              <a:schemeClr val="accent6">
                <a:lumMod val="40000"/>
                <a:lumOff val="60000"/>
                <a:alpha val="40000"/>
              </a:schemeClr>
            </a:glow>
            <a:outerShdw blurRad="63500" sx="102000" sy="102000" algn="ctr" rotWithShape="0">
              <a:prstClr val="black"/>
            </a:outerShdw>
          </a:effectLst>
          <a:scene3d>
            <a:camera prst="perspectiveHeroicExtremeRightFacing">
              <a:rot lat="487347" lon="19532356" rev="120000"/>
            </a:camera>
            <a:lightRig rig="threePt" dir="t"/>
          </a:scene3d>
        </p:spPr>
      </p:pic>
      <p:pic>
        <p:nvPicPr>
          <p:cNvPr id="5" name="Picture 8" descr="http://images2.wikia.nocookie.net/__cb20120204043720/battlefordreamisland/images/c/c0/Bubble_Icon.png"/>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48400" y="5158619"/>
            <a:ext cx="899141" cy="8611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5"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940358" y="5080001"/>
            <a:ext cx="742547" cy="71119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635146" y="4765012"/>
            <a:ext cx="605711" cy="5801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887726"/>
      </p:ext>
    </p:extLst>
  </p:cSld>
  <p:clrMapOvr>
    <a:masterClrMapping/>
  </p:clrMapOvr>
  <p:transition spd="med" advClick="0" advTm="2000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Reference Types (2)</a:t>
            </a:r>
            <a:endParaRPr lang="bg-BG"/>
          </a:p>
        </p:txBody>
      </p:sp>
      <p:sp>
        <p:nvSpPr>
          <p:cNvPr id="471043" name="Rectangle 3"/>
          <p:cNvSpPr>
            <a:spLocks noGrp="1" noChangeArrowheads="1"/>
          </p:cNvSpPr>
          <p:nvPr>
            <p:ph idx="1"/>
          </p:nvPr>
        </p:nvSpPr>
        <p:spPr/>
        <p:txBody>
          <a:bodyPr/>
          <a:lstStyle/>
          <a:p>
            <a:pPr>
              <a:lnSpc>
                <a:spcPct val="100000"/>
              </a:lnSpc>
            </a:pPr>
            <a:r>
              <a:rPr lang="en-US" dirty="0"/>
              <a:t>It is possible for many variables to </a:t>
            </a:r>
            <a:r>
              <a:rPr lang="en-US" dirty="0" smtClean="0"/>
              <a:t>point </a:t>
            </a:r>
            <a:r>
              <a:rPr lang="en-US" dirty="0"/>
              <a:t>to one and the same reference </a:t>
            </a:r>
            <a:r>
              <a:rPr lang="en-US" dirty="0" smtClean="0"/>
              <a:t>type </a:t>
            </a:r>
            <a:r>
              <a:rPr lang="en-US" dirty="0"/>
              <a:t>object</a:t>
            </a:r>
          </a:p>
          <a:p>
            <a:pPr>
              <a:lnSpc>
                <a:spcPct val="100000"/>
              </a:lnSpc>
            </a:pPr>
            <a:r>
              <a:rPr lang="en-US" dirty="0"/>
              <a:t>Referent objects are</a:t>
            </a:r>
            <a:r>
              <a:rPr lang="ru-RU" dirty="0"/>
              <a:t>:</a:t>
            </a:r>
          </a:p>
          <a:p>
            <a:pPr lvl="1">
              <a:lnSpc>
                <a:spcPct val="100000"/>
              </a:lnSpc>
            </a:pPr>
            <a:r>
              <a:rPr lang="ru-RU" dirty="0">
                <a:solidFill>
                  <a:schemeClr val="accent5">
                    <a:lumMod val="20000"/>
                    <a:lumOff val="80000"/>
                  </a:schemeClr>
                </a:solidFill>
                <a:latin typeface="Consolas" pitchFamily="49" charset="0"/>
              </a:rPr>
              <a:t>System.Object</a:t>
            </a:r>
            <a:r>
              <a:rPr lang="ru-RU" dirty="0"/>
              <a:t>, </a:t>
            </a:r>
            <a:r>
              <a:rPr lang="ru-RU" dirty="0">
                <a:solidFill>
                  <a:schemeClr val="accent5">
                    <a:lumMod val="20000"/>
                    <a:lumOff val="80000"/>
                  </a:schemeClr>
                </a:solidFill>
                <a:latin typeface="Consolas" pitchFamily="49" charset="0"/>
              </a:rPr>
              <a:t>System.String</a:t>
            </a:r>
          </a:p>
          <a:p>
            <a:pPr lvl="1">
              <a:lnSpc>
                <a:spcPct val="100000"/>
              </a:lnSpc>
            </a:pPr>
            <a:r>
              <a:rPr lang="en-US" dirty="0" smtClean="0"/>
              <a:t>Classes </a:t>
            </a:r>
            <a:r>
              <a:rPr lang="en-US" dirty="0"/>
              <a:t>and interfaces</a:t>
            </a:r>
            <a:endParaRPr lang="ru-RU" dirty="0"/>
          </a:p>
          <a:p>
            <a:pPr lvl="1">
              <a:lnSpc>
                <a:spcPct val="100000"/>
              </a:lnSpc>
            </a:pPr>
            <a:r>
              <a:rPr lang="en-US" dirty="0"/>
              <a:t>Arrays</a:t>
            </a:r>
            <a:endParaRPr lang="ru-RU" dirty="0"/>
          </a:p>
          <a:p>
            <a:pPr lvl="1">
              <a:lnSpc>
                <a:spcPct val="100000"/>
              </a:lnSpc>
            </a:pPr>
            <a:r>
              <a:rPr lang="en-US" dirty="0" smtClean="0"/>
              <a:t>Delegates</a:t>
            </a:r>
          </a:p>
          <a:p>
            <a:pPr lvl="1">
              <a:lnSpc>
                <a:spcPct val="100000"/>
              </a:lnSpc>
            </a:pPr>
            <a:r>
              <a:rPr lang="en-US" dirty="0" smtClean="0"/>
              <a:t>Pointers</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40</a:t>
            </a:fld>
            <a:endParaRPr lang="en-US" sz="1100" dirty="0"/>
          </a:p>
        </p:txBody>
      </p:sp>
      <p:pic>
        <p:nvPicPr>
          <p:cNvPr id="55298" name="Picture 2" descr="http://biblioragazzi.files.wordpress.com/2008/04/refer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701795"/>
            <a:ext cx="3668284" cy="2616710"/>
          </a:xfrm>
          <a:prstGeom prst="roundRect">
            <a:avLst>
              <a:gd name="adj" fmla="val 6007"/>
            </a:avLst>
          </a:prstGeom>
          <a:noFill/>
        </p:spPr>
      </p:pic>
    </p:spTree>
    <p:extLst>
      <p:ext uri="{BB962C8B-B14F-4D97-AF65-F5344CB8AC3E}">
        <p14:creationId xmlns:p14="http://schemas.microsoft.com/office/powerpoint/2010/main" val="3406749318"/>
      </p:ext>
    </p:extLst>
  </p:cSld>
  <p:clrMapOvr>
    <a:masterClrMapping/>
  </p:clrMapOvr>
  <p:transition spd="med" advClick="0" advTm="2000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ctrTitle"/>
          </p:nvPr>
        </p:nvSpPr>
        <p:spPr>
          <a:xfrm>
            <a:off x="457200" y="1219200"/>
            <a:ext cx="8229600" cy="685800"/>
          </a:xfrm>
        </p:spPr>
        <p:txBody>
          <a:bodyPr/>
          <a:lstStyle/>
          <a:p>
            <a:pPr>
              <a:lnSpc>
                <a:spcPct val="110000"/>
              </a:lnSpc>
            </a:pPr>
            <a:r>
              <a:rPr lang="en-US" dirty="0"/>
              <a:t>Value vs. Reference Types</a:t>
            </a:r>
            <a:endParaRPr lang="bg-BG" dirty="0"/>
          </a:p>
        </p:txBody>
      </p:sp>
      <p:sp>
        <p:nvSpPr>
          <p:cNvPr id="4" name="Subtitle 3"/>
          <p:cNvSpPr>
            <a:spLocks noGrp="1"/>
          </p:cNvSpPr>
          <p:nvPr>
            <p:ph type="subTitle" idx="1"/>
          </p:nvPr>
        </p:nvSpPr>
        <p:spPr>
          <a:xfrm>
            <a:off x="457200" y="2057400"/>
            <a:ext cx="8229600" cy="569120"/>
          </a:xfrm>
        </p:spPr>
        <p:txBody>
          <a:bodyPr/>
          <a:lstStyle/>
          <a:p>
            <a:r>
              <a:rPr dirty="0" smtClean="0"/>
              <a:t>Assigning, Memory Location and Values</a:t>
            </a:r>
            <a:endParaRPr lang="bg-BG" dirty="0"/>
          </a:p>
        </p:txBody>
      </p:sp>
      <p:pic>
        <p:nvPicPr>
          <p:cNvPr id="54274" name="Picture 2" descr="http://static.howstuffworks.com/gif/fight-quest-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952750"/>
            <a:ext cx="4572000" cy="3429000"/>
          </a:xfrm>
          <a:prstGeom prst="rect">
            <a:avLst/>
          </a:prstGeom>
          <a:ln>
            <a:noFill/>
          </a:ln>
          <a:effectLst>
            <a:softEdge rad="112500"/>
          </a:effectLst>
        </p:spPr>
      </p:pic>
    </p:spTree>
    <p:extLst>
      <p:ext uri="{BB962C8B-B14F-4D97-AF65-F5344CB8AC3E}">
        <p14:creationId xmlns:p14="http://schemas.microsoft.com/office/powerpoint/2010/main" val="3052530541"/>
      </p:ext>
    </p:extLst>
  </p:cSld>
  <p:clrMapOvr>
    <a:masterClrMapping/>
  </p:clrMapOvr>
  <p:transition spd="med" advClick="0" advTm="2000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dirty="0"/>
              <a:t>Assigning Values</a:t>
            </a:r>
            <a:endParaRPr lang="bg-BG" dirty="0"/>
          </a:p>
        </p:txBody>
      </p:sp>
      <p:sp>
        <p:nvSpPr>
          <p:cNvPr id="428035" name="Rectangle 3"/>
          <p:cNvSpPr>
            <a:spLocks noGrp="1" noChangeArrowheads="1"/>
          </p:cNvSpPr>
          <p:nvPr>
            <p:ph idx="1"/>
          </p:nvPr>
        </p:nvSpPr>
        <p:spPr/>
        <p:txBody>
          <a:bodyPr/>
          <a:lstStyle/>
          <a:p>
            <a:pPr>
              <a:lnSpc>
                <a:spcPct val="100000"/>
              </a:lnSpc>
            </a:pPr>
            <a:r>
              <a:rPr lang="en-US" dirty="0">
                <a:solidFill>
                  <a:schemeClr val="accent5">
                    <a:lumMod val="20000"/>
                    <a:lumOff val="80000"/>
                  </a:schemeClr>
                </a:solidFill>
              </a:rPr>
              <a:t>Value Types</a:t>
            </a:r>
          </a:p>
          <a:p>
            <a:pPr lvl="1">
              <a:lnSpc>
                <a:spcPct val="100000"/>
              </a:lnSpc>
            </a:pPr>
            <a:r>
              <a:rPr lang="en-US" dirty="0"/>
              <a:t>When assigning value types, their </a:t>
            </a:r>
            <a:br>
              <a:rPr lang="en-US" dirty="0"/>
            </a:br>
            <a:r>
              <a:rPr lang="en-US" dirty="0"/>
              <a:t>value is copied to the variable</a:t>
            </a:r>
          </a:p>
          <a:p>
            <a:pPr>
              <a:lnSpc>
                <a:spcPct val="100000"/>
              </a:lnSpc>
            </a:pPr>
            <a:r>
              <a:rPr lang="en-US" dirty="0">
                <a:solidFill>
                  <a:schemeClr val="accent5">
                    <a:lumMod val="20000"/>
                    <a:lumOff val="80000"/>
                  </a:schemeClr>
                </a:solidFill>
              </a:rPr>
              <a:t>Reference Types</a:t>
            </a:r>
          </a:p>
          <a:p>
            <a:pPr lvl="1">
              <a:lnSpc>
                <a:spcPct val="100000"/>
              </a:lnSpc>
            </a:pPr>
            <a:r>
              <a:rPr lang="en-US" dirty="0"/>
              <a:t>When assigning referent type, only the reference (address) is copied and the objects stays the same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42</a:t>
            </a:fld>
            <a:endParaRPr lang="en-US" sz="1100" dirty="0"/>
          </a:p>
        </p:txBody>
      </p:sp>
    </p:spTree>
    <p:extLst>
      <p:ext uri="{BB962C8B-B14F-4D97-AF65-F5344CB8AC3E}">
        <p14:creationId xmlns:p14="http://schemas.microsoft.com/office/powerpoint/2010/main" val="2536448710"/>
      </p:ext>
    </p:extLst>
  </p:cSld>
  <p:clrMapOvr>
    <a:masterClrMapping/>
  </p:clrMapOvr>
  <p:transition spd="med" advClick="0" advTm="2000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t>Memory Location</a:t>
            </a:r>
            <a:endParaRPr lang="bg-BG"/>
          </a:p>
        </p:txBody>
      </p:sp>
      <p:sp>
        <p:nvSpPr>
          <p:cNvPr id="429059" name="Rectangle 3"/>
          <p:cNvSpPr>
            <a:spLocks noGrp="1" noChangeArrowheads="1"/>
          </p:cNvSpPr>
          <p:nvPr>
            <p:ph idx="1"/>
          </p:nvPr>
        </p:nvSpPr>
        <p:spPr/>
        <p:txBody>
          <a:bodyPr/>
          <a:lstStyle/>
          <a:p>
            <a:pPr>
              <a:lnSpc>
                <a:spcPct val="100000"/>
              </a:lnSpc>
            </a:pPr>
            <a:r>
              <a:rPr lang="en-US" sz="3600" dirty="0"/>
              <a:t>The memory location for value </a:t>
            </a:r>
            <a:br>
              <a:rPr lang="en-US" sz="3600" dirty="0"/>
            </a:br>
            <a:r>
              <a:rPr lang="en-US" sz="3600" dirty="0"/>
              <a:t>types is the program execution stack</a:t>
            </a:r>
          </a:p>
          <a:p>
            <a:pPr>
              <a:lnSpc>
                <a:spcPct val="100000"/>
              </a:lnSpc>
            </a:pPr>
            <a:r>
              <a:rPr lang="en-US" sz="3600" dirty="0"/>
              <a:t>The memory location for reference types is the dynamic memory </a:t>
            </a:r>
          </a:p>
          <a:p>
            <a:pPr lvl="1">
              <a:lnSpc>
                <a:spcPct val="100000"/>
              </a:lnSpc>
            </a:pPr>
            <a:r>
              <a:rPr lang="en-US" sz="3400" dirty="0"/>
              <a:t>Also called </a:t>
            </a:r>
            <a:r>
              <a:rPr lang="en-US" sz="3400" dirty="0">
                <a:solidFill>
                  <a:schemeClr val="accent5">
                    <a:lumMod val="20000"/>
                    <a:lumOff val="80000"/>
                  </a:schemeClr>
                </a:solidFill>
                <a:latin typeface="Consolas" pitchFamily="49" charset="0"/>
              </a:rPr>
              <a:t>managed</a:t>
            </a:r>
            <a:r>
              <a:rPr lang="en-US" sz="3400" dirty="0">
                <a:solidFill>
                  <a:schemeClr val="accent5">
                    <a:lumMod val="20000"/>
                    <a:lumOff val="80000"/>
                  </a:schemeClr>
                </a:solidFill>
              </a:rPr>
              <a:t> </a:t>
            </a:r>
            <a:r>
              <a:rPr lang="en-US" sz="3400" dirty="0">
                <a:solidFill>
                  <a:schemeClr val="accent5">
                    <a:lumMod val="20000"/>
                    <a:lumOff val="80000"/>
                  </a:schemeClr>
                </a:solidFill>
                <a:latin typeface="Consolas" pitchFamily="49" charset="0"/>
              </a:rPr>
              <a:t>heap</a:t>
            </a:r>
            <a:endParaRPr lang="bg-BG" sz="3400" dirty="0">
              <a:solidFill>
                <a:schemeClr val="accent5">
                  <a:lumMod val="20000"/>
                  <a:lumOff val="80000"/>
                </a:schemeClr>
              </a:solidFill>
              <a:latin typeface="Consolas" pitchFamily="49" charset="0"/>
            </a:endParaRP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43</a:t>
            </a:fld>
            <a:endParaRPr lang="en-US" sz="1100" dirty="0"/>
          </a:p>
        </p:txBody>
      </p:sp>
      <p:pic>
        <p:nvPicPr>
          <p:cNvPr id="51202" name="Picture 2" descr="http://graphics.idav.ucdavis.edu/~shengyin/images_used/proj_memViz_small.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29000" y="4648200"/>
            <a:ext cx="1704976" cy="17236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15998177"/>
      </p:ext>
    </p:extLst>
  </p:cSld>
  <p:clrMapOvr>
    <a:masterClrMapping/>
  </p:clrMapOvr>
  <p:transition spd="med" advClick="0" advTm="2000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dirty="0"/>
              <a:t>Values</a:t>
            </a:r>
            <a:endParaRPr lang="bg-BG"/>
          </a:p>
        </p:txBody>
      </p:sp>
      <p:sp>
        <p:nvSpPr>
          <p:cNvPr id="473091" name="Rectangle 3"/>
          <p:cNvSpPr>
            <a:spLocks noGrp="1" noChangeArrowheads="1"/>
          </p:cNvSpPr>
          <p:nvPr>
            <p:ph idx="1"/>
          </p:nvPr>
        </p:nvSpPr>
        <p:spPr/>
        <p:txBody>
          <a:bodyPr/>
          <a:lstStyle/>
          <a:p>
            <a:pPr>
              <a:lnSpc>
                <a:spcPct val="100000"/>
              </a:lnSpc>
            </a:pPr>
            <a:r>
              <a:rPr lang="en-US" dirty="0"/>
              <a:t>Value types can not take </a:t>
            </a:r>
            <a:r>
              <a:rPr lang="en-US" dirty="0">
                <a:solidFill>
                  <a:schemeClr val="accent5">
                    <a:lumMod val="20000"/>
                    <a:lumOff val="80000"/>
                  </a:schemeClr>
                </a:solidFill>
                <a:latin typeface="Consolas" pitchFamily="49" charset="0"/>
              </a:rPr>
              <a:t>null</a:t>
            </a:r>
            <a:r>
              <a:rPr lang="en-US" dirty="0"/>
              <a:t> as a value, because they are not pointers</a:t>
            </a:r>
          </a:p>
          <a:p>
            <a:pPr>
              <a:lnSpc>
                <a:spcPct val="100000"/>
              </a:lnSpc>
            </a:pPr>
            <a:r>
              <a:rPr lang="en-US" dirty="0"/>
              <a:t>Value types inherit </a:t>
            </a:r>
            <a:r>
              <a:rPr lang="en-US" noProof="1">
                <a:solidFill>
                  <a:schemeClr val="accent5">
                    <a:lumMod val="20000"/>
                    <a:lumOff val="80000"/>
                  </a:schemeClr>
                </a:solidFill>
                <a:latin typeface="Consolas" pitchFamily="49" charset="0"/>
              </a:rPr>
              <a:t>System.ValueType</a:t>
            </a:r>
            <a:endParaRPr lang="bg-BG" dirty="0">
              <a:solidFill>
                <a:schemeClr val="accent5">
                  <a:lumMod val="20000"/>
                  <a:lumOff val="80000"/>
                </a:schemeClr>
              </a:solidFill>
              <a:latin typeface="Consolas" pitchFamily="49" charset="0"/>
            </a:endParaRPr>
          </a:p>
          <a:p>
            <a:pPr>
              <a:lnSpc>
                <a:spcPct val="100000"/>
              </a:lnSpc>
            </a:pPr>
            <a:r>
              <a:rPr lang="en-US" dirty="0"/>
              <a:t>Reference types inherit</a:t>
            </a:r>
            <a:r>
              <a:rPr lang="bg-BG" dirty="0"/>
              <a:t> </a:t>
            </a:r>
            <a:r>
              <a:rPr lang="en-US" noProof="1" smtClean="0">
                <a:solidFill>
                  <a:schemeClr val="accent5">
                    <a:lumMod val="20000"/>
                    <a:lumOff val="80000"/>
                  </a:schemeClr>
                </a:solidFill>
                <a:latin typeface="Consolas" pitchFamily="49" charset="0"/>
              </a:rPr>
              <a:t>System.Object</a:t>
            </a:r>
            <a:endParaRPr lang="en-US" noProof="1">
              <a:solidFill>
                <a:schemeClr val="accent5">
                  <a:lumMod val="20000"/>
                  <a:lumOff val="80000"/>
                </a:schemeClr>
              </a:solidFill>
              <a:latin typeface="Consolas" pitchFamily="49" charset="0"/>
            </a:endParaRPr>
          </a:p>
          <a:p>
            <a:pPr>
              <a:lnSpc>
                <a:spcPct val="100000"/>
              </a:lnSpc>
            </a:pPr>
            <a:r>
              <a:rPr lang="en-US" dirty="0"/>
              <a:t>Value type variables can be stored </a:t>
            </a:r>
            <a:br>
              <a:rPr lang="en-US" dirty="0"/>
            </a:br>
            <a:r>
              <a:rPr lang="en-US" dirty="0"/>
              <a:t>in reference types with the boxing technique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44</a:t>
            </a:fld>
            <a:endParaRPr lang="en-US" sz="1100" dirty="0"/>
          </a:p>
        </p:txBody>
      </p:sp>
    </p:spTree>
    <p:extLst>
      <p:ext uri="{BB962C8B-B14F-4D97-AF65-F5344CB8AC3E}">
        <p14:creationId xmlns:p14="http://schemas.microsoft.com/office/powerpoint/2010/main" val="3891374113"/>
      </p:ext>
    </p:extLst>
  </p:cSld>
  <p:clrMapOvr>
    <a:masterClrMapping/>
  </p:clrMapOvr>
  <p:transition spd="med" advClick="0" advTm="2000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Value and Reference Types - Example</a:t>
            </a:r>
            <a:r>
              <a:rPr lang="ru-RU" dirty="0"/>
              <a:t> </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45</a:t>
            </a:fld>
            <a:endParaRPr lang="en-US" sz="1100" dirty="0"/>
          </a:p>
        </p:txBody>
      </p:sp>
      <p:sp>
        <p:nvSpPr>
          <p:cNvPr id="440324" name="Rectangle 4"/>
          <p:cNvSpPr>
            <a:spLocks noChangeArrowheads="1"/>
          </p:cNvSpPr>
          <p:nvPr/>
        </p:nvSpPr>
        <p:spPr bwMode="auto">
          <a:xfrm>
            <a:off x="250825" y="1066800"/>
            <a:ext cx="8642350" cy="54014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RefClass { public int value; }  // Reference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 ValStruct { public int value; }  // Value type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 TestValueAndReferenceTypes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 = new RefClass();</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RefClass refExample2 = refExample;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refExample2.value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Console.WriteLine(refExample.value); // Prints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 = new ValStruct();</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valExample.value = 100;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ValStruct valExample2 = valExample;</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valExample2.value = 200;</a:t>
            </a:r>
          </a:p>
          <a:p>
            <a:pPr eaLnBrk="0" hangingPunct="0">
              <a:lnSpc>
                <a:spcPct val="9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Console.WriteLine(valExample.value); // Prints 100</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75000"/>
              </a:lnSpc>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2691783"/>
      </p:ext>
    </p:extLst>
  </p:cSld>
  <p:clrMapOvr>
    <a:masterClrMapping/>
  </p:clrMapOvr>
  <p:transition spd="med" advClick="0" advTm="2000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sz="3600" dirty="0"/>
              <a:t>Types, Variables and Memory</a:t>
            </a:r>
            <a:endParaRPr lang="bg-BG" sz="3600" dirty="0"/>
          </a:p>
        </p:txBody>
      </p:sp>
      <p:sp>
        <p:nvSpPr>
          <p:cNvPr id="4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b="1" smtClean="0">
                <a:effectLst>
                  <a:outerShdw blurRad="38100" dist="38100" dir="2700000" algn="tl">
                    <a:srgbClr val="000000">
                      <a:alpha val="43137"/>
                    </a:srgbClr>
                  </a:outerShdw>
                </a:effectLst>
              </a:rPr>
              <a:pPr algn="r">
                <a:defRPr/>
              </a:pPr>
              <a:t>46</a:t>
            </a:fld>
            <a:endParaRPr lang="en-US" sz="1100" b="1" dirty="0">
              <a:effectLst>
                <a:outerShdw blurRad="38100" dist="38100" dir="2700000" algn="tl">
                  <a:srgbClr val="000000">
                    <a:alpha val="43137"/>
                  </a:srgbClr>
                </a:outerShdw>
              </a:effectLst>
            </a:endParaRPr>
          </a:p>
        </p:txBody>
      </p:sp>
      <p:grpSp>
        <p:nvGrpSpPr>
          <p:cNvPr id="2" name="Group 82"/>
          <p:cNvGrpSpPr>
            <a:grpSpLocks/>
          </p:cNvGrpSpPr>
          <p:nvPr/>
        </p:nvGrpSpPr>
        <p:grpSpPr bwMode="auto">
          <a:xfrm>
            <a:off x="320674" y="1136650"/>
            <a:ext cx="4756150" cy="5202238"/>
            <a:chOff x="202" y="718"/>
            <a:chExt cx="2996" cy="3277"/>
          </a:xfrm>
        </p:grpSpPr>
        <p:sp>
          <p:nvSpPr>
            <p:cNvPr id="438277" name="Rectangle 5"/>
            <p:cNvSpPr>
              <a:spLocks noChangeArrowheads="1"/>
            </p:cNvSpPr>
            <p:nvPr/>
          </p:nvSpPr>
          <p:spPr bwMode="auto">
            <a:xfrm>
              <a:off x="204" y="718"/>
              <a:ext cx="2991" cy="6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for program execution</a:t>
              </a:r>
              <a:endParaRPr lang="bg-BG" sz="2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8" name="Rectangle 6"/>
            <p:cNvSpPr>
              <a:spLocks noChangeArrowheads="1"/>
            </p:cNvSpPr>
            <p:nvPr/>
          </p:nvSpPr>
          <p:spPr bwMode="auto">
            <a:xfrm>
              <a:off x="204" y="3573"/>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end of stack</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79" name="Rectangle 7"/>
            <p:cNvSpPr>
              <a:spLocks noChangeArrowheads="1"/>
            </p:cNvSpPr>
            <p:nvPr/>
          </p:nvSpPr>
          <p:spPr bwMode="auto">
            <a:xfrm>
              <a:off x="204" y="2991"/>
              <a:ext cx="920"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free stack memory</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0" name="Rectangle 8"/>
            <p:cNvSpPr>
              <a:spLocks noChangeArrowheads="1"/>
            </p:cNvSpPr>
            <p:nvPr/>
          </p:nvSpPr>
          <p:spPr bwMode="auto">
            <a:xfrm>
              <a:off x="204" y="2751"/>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1" name="Rectangle 9"/>
            <p:cNvSpPr>
              <a:spLocks noChangeArrowheads="1"/>
            </p:cNvSpPr>
            <p:nvPr/>
          </p:nvSpPr>
          <p:spPr bwMode="auto">
            <a:xfrm>
              <a:off x="204" y="2510"/>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struct1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2" name="Rectangle 10"/>
            <p:cNvSpPr>
              <a:spLocks noChangeArrowheads="1"/>
            </p:cNvSpPr>
            <p:nvPr/>
          </p:nvSpPr>
          <p:spPr bwMode="auto">
            <a:xfrm>
              <a:off x="204" y="2269"/>
              <a:ext cx="920"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class2</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3" name="Rectangle 11"/>
            <p:cNvSpPr>
              <a:spLocks noChangeArrowheads="1"/>
            </p:cNvSpPr>
            <p:nvPr/>
          </p:nvSpPr>
          <p:spPr bwMode="auto">
            <a:xfrm>
              <a:off x="204" y="2038"/>
              <a:ext cx="920"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class1</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4" name="Rectangle 12"/>
            <p:cNvSpPr>
              <a:spLocks noChangeArrowheads="1"/>
            </p:cNvSpPr>
            <p:nvPr/>
          </p:nvSpPr>
          <p:spPr bwMode="auto">
            <a:xfrm>
              <a:off x="202" y="1615"/>
              <a:ext cx="920" cy="42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stack beginning</a:t>
              </a: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5" name="Rectangle 13"/>
            <p:cNvSpPr>
              <a:spLocks noChangeArrowheads="1"/>
            </p:cNvSpPr>
            <p:nvPr/>
          </p:nvSpPr>
          <p:spPr bwMode="auto">
            <a:xfrm>
              <a:off x="202" y="1317"/>
              <a:ext cx="920"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Variable</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6" name="Rectangle 14"/>
            <p:cNvSpPr>
              <a:spLocks noChangeArrowheads="1"/>
            </p:cNvSpPr>
            <p:nvPr/>
          </p:nvSpPr>
          <p:spPr bwMode="auto">
            <a:xfrm>
              <a:off x="2157" y="3572"/>
              <a:ext cx="1038"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50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7" name="Rectangle 15"/>
            <p:cNvSpPr>
              <a:spLocks noChangeArrowheads="1"/>
            </p:cNvSpPr>
            <p:nvPr/>
          </p:nvSpPr>
          <p:spPr bwMode="auto">
            <a:xfrm>
              <a:off x="1125" y="3572"/>
              <a:ext cx="1033" cy="4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250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x00000000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8" name="Rectangle 16"/>
            <p:cNvSpPr>
              <a:spLocks noChangeArrowheads="1"/>
            </p:cNvSpPr>
            <p:nvPr/>
          </p:nvSpPr>
          <p:spPr bwMode="auto">
            <a:xfrm>
              <a:off x="2157" y="2991"/>
              <a:ext cx="1038"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89" name="Rectangle 17"/>
            <p:cNvSpPr>
              <a:spLocks noChangeArrowheads="1"/>
            </p:cNvSpPr>
            <p:nvPr/>
          </p:nvSpPr>
          <p:spPr bwMode="auto">
            <a:xfrm>
              <a:off x="1124" y="2989"/>
              <a:ext cx="1033" cy="5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spcBef>
                  <a:spcPts val="0"/>
                </a:spcBef>
                <a:spcAft>
                  <a:spcPts val="0"/>
                </a:spcAft>
                <a:buClr>
                  <a:schemeClr val="accent5">
                    <a:lumMod val="40000"/>
                    <a:lumOff val="60000"/>
                  </a:schemeClr>
                </a:buClr>
                <a:buSzPct val="70000"/>
              </a:pPr>
              <a:endPar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algn="ctr" eaLnBrk="0" hangingPunct="0">
                <a:spcBef>
                  <a:spcPts val="0"/>
                </a:spcBef>
                <a:spcAft>
                  <a:spcPts val="0"/>
                </a:spcAft>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0" name="Rectangle 18"/>
            <p:cNvSpPr>
              <a:spLocks noChangeArrowheads="1"/>
            </p:cNvSpPr>
            <p:nvPr/>
          </p:nvSpPr>
          <p:spPr bwMode="auto">
            <a:xfrm>
              <a:off x="2157" y="2751"/>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1" name="Rectangle 19"/>
            <p:cNvSpPr>
              <a:spLocks noChangeArrowheads="1"/>
            </p:cNvSpPr>
            <p:nvPr/>
          </p:nvSpPr>
          <p:spPr bwMode="auto">
            <a:xfrm>
              <a:off x="1124" y="2751"/>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0x0012F674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2" name="Rectangle 20"/>
            <p:cNvSpPr>
              <a:spLocks noChangeArrowheads="1"/>
            </p:cNvSpPr>
            <p:nvPr/>
          </p:nvSpPr>
          <p:spPr bwMode="auto">
            <a:xfrm>
              <a:off x="2157" y="2508"/>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100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3" name="Rectangle 21"/>
            <p:cNvSpPr>
              <a:spLocks noChangeArrowheads="1"/>
            </p:cNvSpPr>
            <p:nvPr/>
          </p:nvSpPr>
          <p:spPr bwMode="auto">
            <a:xfrm>
              <a:off x="1124" y="2510"/>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x0012F678</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4" name="Rectangle 22"/>
            <p:cNvSpPr>
              <a:spLocks noChangeArrowheads="1"/>
            </p:cNvSpPr>
            <p:nvPr/>
          </p:nvSpPr>
          <p:spPr bwMode="auto">
            <a:xfrm>
              <a:off x="2158" y="2269"/>
              <a:ext cx="1038"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5" name="Rectangle 23"/>
            <p:cNvSpPr>
              <a:spLocks noChangeArrowheads="1"/>
            </p:cNvSpPr>
            <p:nvPr/>
          </p:nvSpPr>
          <p:spPr bwMode="auto">
            <a:xfrm>
              <a:off x="1123" y="2269"/>
              <a:ext cx="1033" cy="23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x0012F67C</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6" name="Rectangle 24"/>
            <p:cNvSpPr>
              <a:spLocks noChangeArrowheads="1"/>
            </p:cNvSpPr>
            <p:nvPr/>
          </p:nvSpPr>
          <p:spPr bwMode="auto">
            <a:xfrm>
              <a:off x="2156" y="2038"/>
              <a:ext cx="1038"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0x04A41A44</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7" name="Rectangle 25"/>
            <p:cNvSpPr>
              <a:spLocks noChangeArrowheads="1"/>
            </p:cNvSpPr>
            <p:nvPr/>
          </p:nvSpPr>
          <p:spPr bwMode="auto">
            <a:xfrm>
              <a:off x="1123" y="2038"/>
              <a:ext cx="1033" cy="23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x0012F680</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8" name="Rectangle 26"/>
            <p:cNvSpPr>
              <a:spLocks noChangeArrowheads="1"/>
            </p:cNvSpPr>
            <p:nvPr/>
          </p:nvSpPr>
          <p:spPr bwMode="auto">
            <a:xfrm>
              <a:off x="2157" y="1615"/>
              <a:ext cx="1038"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299" name="Rectangle 27"/>
            <p:cNvSpPr>
              <a:spLocks noChangeArrowheads="1"/>
            </p:cNvSpPr>
            <p:nvPr/>
          </p:nvSpPr>
          <p:spPr bwMode="auto">
            <a:xfrm>
              <a:off x="1124" y="1615"/>
              <a:ext cx="1033" cy="4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4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0" name="Rectangle 28"/>
            <p:cNvSpPr>
              <a:spLocks noChangeArrowheads="1"/>
            </p:cNvSpPr>
            <p:nvPr/>
          </p:nvSpPr>
          <p:spPr bwMode="auto">
            <a:xfrm>
              <a:off x="2160" y="1317"/>
              <a:ext cx="1038"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8301" name="Rectangle 29"/>
            <p:cNvSpPr>
              <a:spLocks noChangeArrowheads="1"/>
            </p:cNvSpPr>
            <p:nvPr/>
          </p:nvSpPr>
          <p:spPr bwMode="auto">
            <a:xfrm>
              <a:off x="1122" y="1317"/>
              <a:ext cx="1033" cy="27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88" name="Rectangle 5"/>
          <p:cNvSpPr>
            <a:spLocks noChangeArrowheads="1"/>
          </p:cNvSpPr>
          <p:nvPr/>
        </p:nvSpPr>
        <p:spPr bwMode="auto">
          <a:xfrm>
            <a:off x="5662612" y="1066800"/>
            <a:ext cx="3300413" cy="8309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4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Dynamic memory (managed heap)</a:t>
            </a:r>
            <a:endParaRPr lang="bg-BG"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9" name="Rectangle 24"/>
          <p:cNvSpPr>
            <a:spLocks noChangeArrowheads="1"/>
          </p:cNvSpPr>
          <p:nvPr/>
        </p:nvSpPr>
        <p:spPr bwMode="auto">
          <a:xfrm>
            <a:off x="7304468" y="3548253"/>
            <a:ext cx="1647825"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200</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0" name="Rectangle 25"/>
          <p:cNvSpPr>
            <a:spLocks noChangeArrowheads="1"/>
          </p:cNvSpPr>
          <p:nvPr/>
        </p:nvSpPr>
        <p:spPr bwMode="auto">
          <a:xfrm>
            <a:off x="5664581" y="3548253"/>
            <a:ext cx="1639888"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spcBef>
                <a:spcPts val="0"/>
              </a:spcBef>
              <a:buClr>
                <a:schemeClr val="accent5">
                  <a:lumMod val="40000"/>
                  <a:lumOff val="60000"/>
                </a:schemeClr>
              </a:buClr>
              <a:buSzPct val="70000"/>
            </a:pPr>
            <a:r>
              <a:rPr lang="bg-BG"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0</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x04A41A44</a:t>
            </a:r>
            <a:endParaRPr lang="bg-BG"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1" name="Rectangle 26"/>
          <p:cNvSpPr>
            <a:spLocks noChangeArrowheads="1"/>
          </p:cNvSpPr>
          <p:nvPr/>
        </p:nvSpPr>
        <p:spPr bwMode="auto">
          <a:xfrm>
            <a:off x="7306056" y="2286765"/>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02" name="Rectangle 27"/>
          <p:cNvSpPr>
            <a:spLocks noChangeArrowheads="1"/>
          </p:cNvSpPr>
          <p:nvPr/>
        </p:nvSpPr>
        <p:spPr bwMode="auto">
          <a:xfrm>
            <a:off x="5666168" y="2332546"/>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3" name="Rectangle 28"/>
          <p:cNvSpPr>
            <a:spLocks noChangeArrowheads="1"/>
          </p:cNvSpPr>
          <p:nvPr/>
        </p:nvSpPr>
        <p:spPr bwMode="auto">
          <a:xfrm>
            <a:off x="7310818" y="1898841"/>
            <a:ext cx="1647825"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Value</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4" name="Rectangle 29"/>
          <p:cNvSpPr>
            <a:spLocks noChangeArrowheads="1"/>
          </p:cNvSpPr>
          <p:nvPr/>
        </p:nvSpPr>
        <p:spPr bwMode="auto">
          <a:xfrm>
            <a:off x="5662993" y="1898841"/>
            <a:ext cx="1639888" cy="43217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algn="ctr" eaLnBrk="0" hangingPunct="0">
              <a:lnSpc>
                <a:spcPct val="135000"/>
              </a:lnSpc>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Address</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0" name="Rectangle 26"/>
          <p:cNvSpPr>
            <a:spLocks noChangeArrowheads="1"/>
          </p:cNvSpPr>
          <p:nvPr/>
        </p:nvSpPr>
        <p:spPr bwMode="auto">
          <a:xfrm>
            <a:off x="7303325" y="2890840"/>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1" name="Rectangle 27"/>
          <p:cNvSpPr>
            <a:spLocks noChangeArrowheads="1"/>
          </p:cNvSpPr>
          <p:nvPr/>
        </p:nvSpPr>
        <p:spPr bwMode="auto">
          <a:xfrm>
            <a:off x="5663437" y="2936621"/>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2" name="Rectangle 26"/>
          <p:cNvSpPr>
            <a:spLocks noChangeArrowheads="1"/>
          </p:cNvSpPr>
          <p:nvPr/>
        </p:nvSpPr>
        <p:spPr bwMode="auto">
          <a:xfrm>
            <a:off x="7305612" y="391122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3" name="Rectangle 27"/>
          <p:cNvSpPr>
            <a:spLocks noChangeArrowheads="1"/>
          </p:cNvSpPr>
          <p:nvPr/>
        </p:nvSpPr>
        <p:spPr bwMode="auto">
          <a:xfrm>
            <a:off x="5665724" y="395700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14" name="Rectangle 26"/>
          <p:cNvSpPr>
            <a:spLocks noChangeArrowheads="1"/>
          </p:cNvSpPr>
          <p:nvPr/>
        </p:nvSpPr>
        <p:spPr bwMode="auto">
          <a:xfrm>
            <a:off x="7310501" y="4517202"/>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15" name="Rectangle 27"/>
          <p:cNvSpPr>
            <a:spLocks noChangeArrowheads="1"/>
          </p:cNvSpPr>
          <p:nvPr/>
        </p:nvSpPr>
        <p:spPr bwMode="auto">
          <a:xfrm>
            <a:off x="5670613" y="4562983"/>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3" name="Rectangle 26"/>
          <p:cNvSpPr>
            <a:spLocks noChangeArrowheads="1"/>
          </p:cNvSpPr>
          <p:nvPr/>
        </p:nvSpPr>
        <p:spPr bwMode="auto">
          <a:xfrm>
            <a:off x="7309168" y="512057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4" name="Rectangle 27"/>
          <p:cNvSpPr>
            <a:spLocks noChangeArrowheads="1"/>
          </p:cNvSpPr>
          <p:nvPr/>
        </p:nvSpPr>
        <p:spPr bwMode="auto">
          <a:xfrm>
            <a:off x="5669280" y="516636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5" name="Rectangle 26"/>
          <p:cNvSpPr>
            <a:spLocks noChangeArrowheads="1"/>
          </p:cNvSpPr>
          <p:nvPr/>
        </p:nvSpPr>
        <p:spPr bwMode="auto">
          <a:xfrm>
            <a:off x="7306437" y="5726559"/>
            <a:ext cx="1647825" cy="696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126" name="Rectangle 27"/>
          <p:cNvSpPr>
            <a:spLocks noChangeArrowheads="1"/>
          </p:cNvSpPr>
          <p:nvPr/>
        </p:nvSpPr>
        <p:spPr bwMode="auto">
          <a:xfrm>
            <a:off x="5666549" y="5772340"/>
            <a:ext cx="1639888" cy="60465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chor="ctr" anchorCtr="0">
            <a:spAutoFit/>
          </a:bodyPr>
          <a:lstStyle/>
          <a:p>
            <a:pPr algn="ctr" eaLnBrk="0" hangingPunct="0">
              <a:lnSpc>
                <a:spcPct val="218000"/>
              </a:lnSpc>
              <a:spcBef>
                <a:spcPts val="0"/>
              </a:spcBef>
              <a:spcAft>
                <a:spcPts val="0"/>
              </a:spcAft>
              <a:buClr>
                <a:schemeClr val="accent5">
                  <a:lumMod val="40000"/>
                  <a:lumOff val="60000"/>
                </a:schemeClr>
              </a:buClr>
              <a:buSzPct val="70000"/>
            </a:pPr>
            <a:r>
              <a:rPr lang="bg-BG"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bg-BG"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cxnSp>
        <p:nvCxnSpPr>
          <p:cNvPr id="54" name="Straight Arrow Connector 53"/>
          <p:cNvCxnSpPr/>
          <p:nvPr/>
        </p:nvCxnSpPr>
        <p:spPr>
          <a:xfrm>
            <a:off x="4837814" y="3402419"/>
            <a:ext cx="925033" cy="265814"/>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9079" y="3774558"/>
            <a:ext cx="893135" cy="1588"/>
          </a:xfrm>
          <a:prstGeom prst="straightConnector1">
            <a:avLst/>
          </a:prstGeom>
          <a:ln w="34925">
            <a:solidFill>
              <a:schemeClr val="accent5">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4946"/>
      </p:ext>
    </p:extLst>
  </p:cSld>
  <p:clrMapOvr>
    <a:masterClrMapping/>
  </p:clrMapOvr>
  <p:transition spd="med" advClick="0" advTm="2000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ctrTitle"/>
          </p:nvPr>
        </p:nvSpPr>
        <p:spPr>
          <a:xfrm>
            <a:off x="609600" y="1371600"/>
            <a:ext cx="7924800" cy="685800"/>
          </a:xfrm>
        </p:spPr>
        <p:txBody>
          <a:bodyPr/>
          <a:lstStyle/>
          <a:p>
            <a:pPr>
              <a:lnSpc>
                <a:spcPct val="110000"/>
              </a:lnSpc>
            </a:pPr>
            <a:r>
              <a:rPr lang="en-US" dirty="0"/>
              <a:t>Value and Reference Types</a:t>
            </a:r>
            <a:endParaRPr lang="en-US" noProof="1"/>
          </a:p>
        </p:txBody>
      </p:sp>
      <p:sp>
        <p:nvSpPr>
          <p:cNvPr id="4" name="Subtitle 3"/>
          <p:cNvSpPr>
            <a:spLocks noGrp="1"/>
          </p:cNvSpPr>
          <p:nvPr>
            <p:ph type="subTitle" idx="1"/>
          </p:nvPr>
        </p:nvSpPr>
        <p:spPr>
          <a:xfrm>
            <a:off x="609600" y="2097879"/>
            <a:ext cx="7924800" cy="569120"/>
          </a:xfrm>
        </p:spPr>
        <p:txBody>
          <a:bodyPr/>
          <a:lstStyle/>
          <a:p>
            <a:r>
              <a:rPr smtClean="0"/>
              <a:t>Live Demo</a:t>
            </a:r>
            <a:endParaRPr lang="bg-BG"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743200"/>
            <a:ext cx="3657600" cy="3354902"/>
          </a:xfrm>
          <a:prstGeom prst="rect">
            <a:avLst/>
          </a:prstGeom>
          <a:noFill/>
          <a:ln>
            <a:noFill/>
          </a:ln>
          <a:effectLst>
            <a:glow rad="101600">
              <a:schemeClr val="accent5">
                <a:satMod val="175000"/>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1371709"/>
      </p:ext>
    </p:extLst>
  </p:cSld>
  <p:clrMapOvr>
    <a:masterClrMapping/>
  </p:clrMapOvr>
  <p:transition spd="med" advClick="0" advTm="2000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coachwithjeremy.com/blog/wp-content/uploads/2009/01/calrify-valu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1371600"/>
            <a:ext cx="4076700" cy="2715084"/>
          </a:xfrm>
          <a:prstGeom prst="roundRect">
            <a:avLst>
              <a:gd name="adj" fmla="val 4033"/>
            </a:avLst>
          </a:prstGeom>
          <a:solidFill>
            <a:srgbClr val="FFFFFF">
              <a:shade val="85000"/>
            </a:srgbClr>
          </a:solidFill>
          <a:ln>
            <a:noFill/>
          </a:ln>
          <a:effectLst>
            <a:reflection blurRad="12700" stA="38000" endPos="28000" dist="5000" dir="5400000" sy="-100000" algn="bl" rotWithShape="0"/>
          </a:effectLst>
        </p:spPr>
      </p:pic>
      <p:sp>
        <p:nvSpPr>
          <p:cNvPr id="436226" name="Rectangle 2"/>
          <p:cNvSpPr>
            <a:spLocks noGrp="1" noChangeArrowheads="1"/>
          </p:cNvSpPr>
          <p:nvPr>
            <p:ph type="ctrTitle"/>
          </p:nvPr>
        </p:nvSpPr>
        <p:spPr>
          <a:xfrm>
            <a:off x="1258888" y="4800600"/>
            <a:ext cx="6480175" cy="736600"/>
          </a:xfrm>
        </p:spPr>
        <p:txBody>
          <a:bodyPr/>
          <a:lstStyle/>
          <a:p>
            <a:pPr>
              <a:lnSpc>
                <a:spcPct val="110000"/>
              </a:lnSpc>
            </a:pPr>
            <a:r>
              <a:rPr lang="en-US" dirty="0"/>
              <a:t>Boxing and Unboxing</a:t>
            </a:r>
            <a:endParaRPr lang="bg-BG" dirty="0"/>
          </a:p>
        </p:txBody>
      </p:sp>
      <p:pic>
        <p:nvPicPr>
          <p:cNvPr id="119810" name="Picture 2" descr="http://www.wired.com/images_blogs/photos/uncategorized/2007/09/11/orangebox.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019800" y="484119"/>
            <a:ext cx="2209800" cy="2125731"/>
          </a:xfrm>
          <a:prstGeom prst="roundRect">
            <a:avLst>
              <a:gd name="adj" fmla="val 6511"/>
            </a:avLst>
          </a:prstGeom>
          <a:noFill/>
        </p:spPr>
      </p:pic>
      <p:pic>
        <p:nvPicPr>
          <p:cNvPr id="5" name="Picture 2" descr="http://dclips.fundraw.com/zobo500dir/cardboard_box_jarno_vasa_.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5800" y="2819400"/>
            <a:ext cx="2223902" cy="1650134"/>
          </a:xfrm>
          <a:prstGeom prst="roundRect">
            <a:avLst>
              <a:gd name="adj" fmla="val 6511"/>
            </a:avLst>
          </a:prstGeom>
          <a:noFill/>
        </p:spPr>
      </p:pic>
    </p:spTree>
    <p:extLst>
      <p:ext uri="{BB962C8B-B14F-4D97-AF65-F5344CB8AC3E}">
        <p14:creationId xmlns:p14="http://schemas.microsoft.com/office/powerpoint/2010/main" val="849436545"/>
      </p:ext>
    </p:extLst>
  </p:cSld>
  <p:clrMapOvr>
    <a:masterClrMapping/>
  </p:clrMapOvr>
  <p:transition spd="med" advClick="0" advTm="2000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dirty="0"/>
              <a:t>Boxing and Unboxing</a:t>
            </a:r>
            <a:endParaRPr lang="bg-BG" dirty="0"/>
          </a:p>
        </p:txBody>
      </p:sp>
      <p:sp>
        <p:nvSpPr>
          <p:cNvPr id="483331" name="Rectangle 3"/>
          <p:cNvSpPr>
            <a:spLocks noGrp="1" noChangeArrowheads="1"/>
          </p:cNvSpPr>
          <p:nvPr>
            <p:ph idx="1"/>
          </p:nvPr>
        </p:nvSpPr>
        <p:spPr>
          <a:xfrm>
            <a:off x="228600" y="990600"/>
            <a:ext cx="8686800" cy="5715000"/>
          </a:xfrm>
        </p:spPr>
        <p:txBody>
          <a:bodyPr/>
          <a:lstStyle/>
          <a:p>
            <a:pPr>
              <a:lnSpc>
                <a:spcPct val="100000"/>
              </a:lnSpc>
            </a:pPr>
            <a:r>
              <a:rPr lang="en-US" dirty="0"/>
              <a:t>Value types can be </a:t>
            </a:r>
            <a:r>
              <a:rPr lang="en-US" dirty="0" smtClean="0"/>
              <a:t>stored in </a:t>
            </a:r>
            <a:r>
              <a:rPr lang="en-US" dirty="0"/>
              <a:t>reference types</a:t>
            </a:r>
          </a:p>
          <a:p>
            <a:pPr>
              <a:lnSpc>
                <a:spcPct val="100000"/>
              </a:lnSpc>
            </a:pPr>
            <a:r>
              <a:rPr lang="en-US" dirty="0"/>
              <a:t>If needed CLR boxes and </a:t>
            </a:r>
            <a:r>
              <a:rPr lang="en-US" dirty="0" smtClean="0"/>
              <a:t>unboxes value </a:t>
            </a:r>
            <a:r>
              <a:rPr lang="en-US" dirty="0"/>
              <a:t>types</a:t>
            </a:r>
          </a:p>
          <a:p>
            <a:pPr>
              <a:lnSpc>
                <a:spcPct val="100000"/>
              </a:lnSpc>
            </a:pPr>
            <a:r>
              <a:rPr lang="en-US" dirty="0"/>
              <a:t>Boxing is operation, that converts a value type to a reference one</a:t>
            </a:r>
            <a:endParaRPr lang="bg-BG" dirty="0"/>
          </a:p>
          <a:p>
            <a:pPr>
              <a:lnSpc>
                <a:spcPct val="100000"/>
              </a:lnSpc>
            </a:pPr>
            <a:r>
              <a:rPr lang="en-US" dirty="0"/>
              <a:t>Unboxing is the opposite </a:t>
            </a:r>
            <a:r>
              <a:rPr lang="en-US" dirty="0" smtClean="0"/>
              <a:t>operation</a:t>
            </a:r>
          </a:p>
          <a:p>
            <a:pPr lvl="1">
              <a:lnSpc>
                <a:spcPct val="100000"/>
              </a:lnSpc>
            </a:pPr>
            <a:r>
              <a:rPr lang="en-US" dirty="0" smtClean="0"/>
              <a:t>Converts </a:t>
            </a:r>
            <a:r>
              <a:rPr lang="en-US" dirty="0"/>
              <a:t>boxed value to </a:t>
            </a:r>
            <a:r>
              <a:rPr lang="en-US" dirty="0" smtClean="0"/>
              <a:t>ordinary value </a:t>
            </a:r>
            <a:r>
              <a:rPr lang="en-US" dirty="0"/>
              <a:t>type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49</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4877175"/>
            <a:ext cx="1717486" cy="1648786"/>
          </a:xfrm>
          <a:prstGeom prst="roundRect">
            <a:avLst>
              <a:gd name="adj" fmla="val 6511"/>
            </a:avLst>
          </a:prstGeom>
          <a:noFill/>
        </p:spPr>
      </p:pic>
      <p:pic>
        <p:nvPicPr>
          <p:cNvPr id="117762" name="Picture 2" descr="http://dclips.fundraw.com/zobo500dir/cardboard_box_jarno_vasa_.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55069" y="4876801"/>
            <a:ext cx="2223902" cy="1650134"/>
          </a:xfrm>
          <a:prstGeom prst="roundRect">
            <a:avLst>
              <a:gd name="adj" fmla="val 6511"/>
            </a:avLst>
          </a:prstGeom>
          <a:noFill/>
        </p:spPr>
      </p:pic>
      <p:cxnSp>
        <p:nvCxnSpPr>
          <p:cNvPr id="8" name="Straight Arrow Connector 7"/>
          <p:cNvCxnSpPr/>
          <p:nvPr/>
        </p:nvCxnSpPr>
        <p:spPr>
          <a:xfrm>
            <a:off x="4114800" y="5702300"/>
            <a:ext cx="1140574" cy="47"/>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7456290"/>
      </p:ext>
    </p:extLst>
  </p:cSld>
  <p:clrMapOvr>
    <a:masterClrMapping/>
  </p:clrMapOvr>
  <p:transition spd="med" advClick="0" advTm="20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What is</a:t>
            </a:r>
            <a:r>
              <a:rPr lang="bg-BG" dirty="0" smtClean="0">
                <a:effectLst>
                  <a:outerShdw blurRad="50800" dist="38100" algn="tr" rotWithShape="0">
                    <a:prstClr val="black">
                      <a:alpha val="40000"/>
                    </a:prstClr>
                  </a:outerShdw>
                </a:effectLst>
              </a:rPr>
              <a:t> </a:t>
            </a:r>
            <a:r>
              <a:rPr lang="en-US" dirty="0" smtClean="0">
                <a:effectLst>
                  <a:outerShdw blurRad="50800" dist="38100" algn="tr" rotWithShape="0">
                    <a:prstClr val="black">
                      <a:alpha val="40000"/>
                    </a:prstClr>
                  </a:outerShdw>
                </a:effectLst>
              </a:rPr>
              <a:t>CTS</a:t>
            </a:r>
            <a:r>
              <a:rPr lang="bg-BG" dirty="0" smtClean="0">
                <a:effectLst>
                  <a:outerShdw blurRad="50800" dist="38100" algn="tr" rotWithShape="0">
                    <a:prstClr val="black">
                      <a:alpha val="40000"/>
                    </a:prstClr>
                  </a:outerShdw>
                </a:effectLst>
              </a:rPr>
              <a:t>?</a:t>
            </a:r>
            <a:endParaRPr lang="en-US" dirty="0"/>
          </a:p>
        </p:txBody>
      </p:sp>
      <p:sp>
        <p:nvSpPr>
          <p:cNvPr id="3" name="Content Placeholder 2"/>
          <p:cNvSpPr>
            <a:spLocks noGrp="1"/>
          </p:cNvSpPr>
          <p:nvPr>
            <p:ph idx="1"/>
          </p:nvPr>
        </p:nvSpPr>
        <p:spPr>
          <a:xfrm>
            <a:off x="228600" y="762000"/>
            <a:ext cx="8686800" cy="6019800"/>
          </a:xfrm>
        </p:spPr>
        <p:txBody>
          <a:bodyPr/>
          <a:lstStyle/>
          <a:p>
            <a:pPr>
              <a:lnSpc>
                <a:spcPct val="95000"/>
              </a:lnSpc>
            </a:pPr>
            <a:r>
              <a:rPr lang="en-US" dirty="0" smtClean="0">
                <a:effectLst>
                  <a:outerShdw blurRad="50800" dist="38100" algn="tr" rotWithShape="0">
                    <a:prstClr val="black">
                      <a:alpha val="40000"/>
                    </a:prstClr>
                  </a:outerShdw>
                </a:effectLst>
              </a:rPr>
              <a:t>.NET Common Type System (CTS)</a:t>
            </a:r>
          </a:p>
          <a:p>
            <a:pPr>
              <a:lnSpc>
                <a:spcPct val="95000"/>
              </a:lnSpc>
            </a:pPr>
            <a:r>
              <a:rPr lang="en-US" dirty="0" smtClean="0">
                <a:effectLst>
                  <a:outerShdw blurRad="50800" dist="38100" algn="tr" rotWithShape="0">
                    <a:prstClr val="black">
                      <a:alpha val="40000"/>
                    </a:prstClr>
                  </a:outerShdw>
                </a:effectLst>
              </a:rPr>
              <a:t>Defines CLR supported</a:t>
            </a:r>
          </a:p>
          <a:p>
            <a:pPr lvl="1">
              <a:lnSpc>
                <a:spcPct val="95000"/>
              </a:lnSpc>
            </a:pPr>
            <a:r>
              <a:rPr lang="en-US" dirty="0" smtClean="0">
                <a:effectLst>
                  <a:outerShdw blurRad="50800" dist="38100" algn="tr" rotWithShape="0">
                    <a:prstClr val="black">
                      <a:alpha val="40000"/>
                    </a:prstClr>
                  </a:outerShdw>
                </a:effectLst>
              </a:rPr>
              <a:t>Data types </a:t>
            </a:r>
          </a:p>
          <a:p>
            <a:pPr lvl="1">
              <a:lnSpc>
                <a:spcPct val="95000"/>
              </a:lnSpc>
            </a:pPr>
            <a:r>
              <a:rPr lang="en-US" dirty="0" smtClean="0">
                <a:effectLst>
                  <a:outerShdw blurRad="50800" dist="38100" algn="tr" rotWithShape="0">
                    <a:prstClr val="black">
                      <a:alpha val="40000"/>
                    </a:prstClr>
                  </a:outerShdw>
                </a:effectLst>
              </a:rPr>
              <a:t>Operations performed on them</a:t>
            </a:r>
          </a:p>
          <a:p>
            <a:pPr>
              <a:lnSpc>
                <a:spcPct val="95000"/>
              </a:lnSpc>
            </a:pPr>
            <a:r>
              <a:rPr lang="en-US" dirty="0" smtClean="0">
                <a:effectLst>
                  <a:outerShdw blurRad="50800" dist="38100" algn="tr" rotWithShape="0">
                    <a:prstClr val="black">
                      <a:alpha val="40000"/>
                    </a:prstClr>
                  </a:outerShdw>
                </a:effectLst>
              </a:rPr>
              <a:t>Extends the compatibility between different .NET languages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Supports two types of data</a:t>
            </a:r>
          </a:p>
          <a:p>
            <a:pPr lvl="1">
              <a:lnSpc>
                <a:spcPct val="95000"/>
              </a:lnSpc>
            </a:pPr>
            <a:r>
              <a:rPr lang="en-US" dirty="0" smtClean="0">
                <a:effectLst>
                  <a:outerShdw blurRad="50800" dist="38100" algn="tr" rotWithShape="0">
                    <a:prstClr val="black">
                      <a:alpha val="40000"/>
                    </a:prstClr>
                  </a:outerShdw>
                </a:effectLst>
              </a:rPr>
              <a:t>Value types</a:t>
            </a:r>
          </a:p>
          <a:p>
            <a:pPr lvl="1">
              <a:lnSpc>
                <a:spcPct val="95000"/>
              </a:lnSpc>
            </a:pPr>
            <a:r>
              <a:rPr lang="en-US" dirty="0" smtClean="0">
                <a:effectLst>
                  <a:outerShdw blurRad="50800" dist="38100" algn="tr" rotWithShape="0">
                    <a:prstClr val="black">
                      <a:alpha val="40000"/>
                    </a:prstClr>
                  </a:outerShdw>
                </a:effectLst>
              </a:rPr>
              <a:t>Reference types</a:t>
            </a:r>
            <a:endParaRPr lang="bg-BG" dirty="0" smtClean="0">
              <a:effectLst>
                <a:outerShdw blurRad="50800" dist="38100" algn="tr" rotWithShape="0">
                  <a:prstClr val="black">
                    <a:alpha val="40000"/>
                  </a:prstClr>
                </a:outerShdw>
              </a:effectLst>
            </a:endParaRPr>
          </a:p>
          <a:p>
            <a:pPr>
              <a:lnSpc>
                <a:spcPct val="95000"/>
              </a:lnSpc>
            </a:pPr>
            <a:r>
              <a:rPr lang="en-US" dirty="0" smtClean="0">
                <a:effectLst>
                  <a:outerShdw blurRad="50800" dist="38100" algn="tr" rotWithShape="0">
                    <a:prstClr val="black">
                      <a:alpha val="40000"/>
                    </a:prstClr>
                  </a:outerShdw>
                </a:effectLst>
              </a:rPr>
              <a:t>All data types are inheritors of </a:t>
            </a:r>
            <a:r>
              <a:rPr lang="en-US" sz="2800" dirty="0" smtClean="0">
                <a:solidFill>
                  <a:schemeClr val="accent5">
                    <a:lumMod val="20000"/>
                    <a:lumOff val="80000"/>
                  </a:schemeClr>
                </a:solidFill>
                <a:latin typeface="Consolas" pitchFamily="49" charset="0"/>
                <a:cs typeface="Consolas" pitchFamily="49" charset="0"/>
              </a:rPr>
              <a:t>System.Object</a:t>
            </a:r>
            <a:endParaRPr lang="bg-BG" sz="2800" dirty="0" smtClean="0">
              <a:solidFill>
                <a:schemeClr val="accent5">
                  <a:lumMod val="20000"/>
                  <a:lumOff val="80000"/>
                </a:schemeClr>
              </a:solidFill>
              <a:latin typeface="Consolas" pitchFamily="49" charset="0"/>
              <a:cs typeface="Consolas"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8" descr="http://images2.wikia.nocookie.net/__cb20120204043720/battlefordreamisland/images/c/c0/Bubble_Icon.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53200" y="1752600"/>
            <a:ext cx="1193382" cy="1143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8" descr="http://images2.wikia.nocookie.net/__cb20120204043720/battlefordreamisland/images/c/c0/Bubble_Icon.png"/>
          <p:cNvPicPr>
            <a:picLocks noChangeAspect="1" noChangeArrowheads="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387326" y="1673982"/>
            <a:ext cx="985544" cy="9439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8" descr="http://images2.wikia.nocookie.net/__cb20120204043720/battlefordreamisland/images/c/c0/Bubble_Icon.png"/>
          <p:cNvPicPr>
            <a:picLocks noChangeAspect="1" noChangeArrowheads="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035970" y="1219200"/>
            <a:ext cx="803928" cy="769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56768"/>
      </p:ext>
    </p:extLst>
  </p:cSld>
  <p:clrMapOvr>
    <a:masterClrMapping/>
  </p:clrMapOvr>
  <p:transition spd="med" advClick="0" advTm="2000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Boxing</a:t>
            </a:r>
            <a:endParaRPr lang="bg-BG" sz="3200"/>
          </a:p>
        </p:txBody>
      </p:sp>
      <p:sp>
        <p:nvSpPr>
          <p:cNvPr id="485379" name="Rectangle 3"/>
          <p:cNvSpPr>
            <a:spLocks noGrp="1" noChangeArrowheads="1"/>
          </p:cNvSpPr>
          <p:nvPr>
            <p:ph idx="1"/>
          </p:nvPr>
        </p:nvSpPr>
        <p:spPr/>
        <p:txBody>
          <a:bodyPr/>
          <a:lstStyle/>
          <a:p>
            <a:pPr marL="444500" indent="-444500">
              <a:lnSpc>
                <a:spcPct val="86000"/>
              </a:lnSpc>
              <a:spcBef>
                <a:spcPct val="30000"/>
              </a:spcBef>
              <a:buFont typeface="Wingdings" pitchFamily="2" charset="2"/>
              <a:buAutoNum type="arabicPeriod"/>
              <a:tabLst>
                <a:tab pos="3714750" algn="l"/>
              </a:tabLst>
            </a:pPr>
            <a:r>
              <a:rPr lang="en-US" dirty="0"/>
              <a:t>Allocates dynamic memory for the creation of the object</a:t>
            </a:r>
          </a:p>
          <a:p>
            <a:pPr marL="444500" indent="-444500">
              <a:lnSpc>
                <a:spcPct val="86000"/>
              </a:lnSpc>
              <a:spcBef>
                <a:spcPct val="30000"/>
              </a:spcBef>
              <a:buFont typeface="Wingdings" pitchFamily="2" charset="2"/>
              <a:buAutoNum type="arabicPeriod"/>
              <a:tabLst>
                <a:tab pos="3714750" algn="l"/>
              </a:tabLst>
            </a:pPr>
            <a:r>
              <a:rPr lang="en-US" dirty="0"/>
              <a:t>Copies the contents of the variable from the stack to the allocated </a:t>
            </a:r>
            <a:r>
              <a:rPr lang="en-US" dirty="0" smtClean="0"/>
              <a:t>dynamic </a:t>
            </a:r>
            <a:r>
              <a:rPr lang="en-US" dirty="0"/>
              <a:t>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Returns a reference to the created object in the dynamic memory</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original type is memorized</a:t>
            </a:r>
            <a:endParaRPr lang="bg-BG" dirty="0"/>
          </a:p>
          <a:p>
            <a:pPr marL="444500" indent="-444500">
              <a:lnSpc>
                <a:spcPct val="86000"/>
              </a:lnSpc>
              <a:spcBef>
                <a:spcPct val="30000"/>
              </a:spcBef>
              <a:buFont typeface="Wingdings" pitchFamily="2" charset="2"/>
              <a:buAutoNum type="arabicPeriod"/>
              <a:tabLst>
                <a:tab pos="3714750" algn="l"/>
              </a:tabLst>
            </a:pPr>
            <a:r>
              <a:rPr lang="en-US" dirty="0"/>
              <a:t>The dynamic memory contains information, that the object reference holds boxed object</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50</a:t>
            </a:fld>
            <a:endParaRPr lang="en-US" sz="1100" dirty="0"/>
          </a:p>
        </p:txBody>
      </p:sp>
      <p:pic>
        <p:nvPicPr>
          <p:cNvPr id="5" name="Picture 2" descr="http://www.wired.com/images_blogs/photos/uncategorized/2007/09/11/orangebox.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696200" y="3810001"/>
            <a:ext cx="990600" cy="950976"/>
          </a:xfrm>
          <a:prstGeom prst="roundRect">
            <a:avLst>
              <a:gd name="adj" fmla="val 6511"/>
            </a:avLst>
          </a:prstGeom>
          <a:noFill/>
        </p:spPr>
      </p:pic>
    </p:spTree>
    <p:extLst>
      <p:ext uri="{BB962C8B-B14F-4D97-AF65-F5344CB8AC3E}">
        <p14:creationId xmlns:p14="http://schemas.microsoft.com/office/powerpoint/2010/main" val="2989092441"/>
      </p:ext>
    </p:extLst>
  </p:cSld>
  <p:clrMapOvr>
    <a:masterClrMapping/>
  </p:clrMapOvr>
  <p:transition spd="med" advClick="0" advTm="2000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dirty="0"/>
              <a:t>U</a:t>
            </a:r>
            <a:r>
              <a:rPr lang="en-US" noProof="1"/>
              <a:t>nboxing</a:t>
            </a:r>
            <a:endParaRPr lang="bg-BG" dirty="0"/>
          </a:p>
        </p:txBody>
      </p:sp>
      <p:sp>
        <p:nvSpPr>
          <p:cNvPr id="487427" name="Rectangle 3"/>
          <p:cNvSpPr>
            <a:spLocks noGrp="1" noChangeArrowheads="1"/>
          </p:cNvSpPr>
          <p:nvPr>
            <p:ph idx="1"/>
          </p:nvPr>
        </p:nvSpPr>
        <p:spPr>
          <a:xfrm>
            <a:off x="228600" y="1066800"/>
            <a:ext cx="6705600" cy="5638800"/>
          </a:xfrm>
        </p:spPr>
        <p:txBody>
          <a:bodyPr/>
          <a:lstStyle/>
          <a:p>
            <a:pPr marL="539750" indent="-539750">
              <a:lnSpc>
                <a:spcPct val="100000"/>
              </a:lnSpc>
              <a:buFont typeface="Wingdings" pitchFamily="2" charset="2"/>
              <a:buAutoNum type="arabicPeriod"/>
            </a:pPr>
            <a:r>
              <a:rPr lang="en-US" dirty="0"/>
              <a:t>If the reference is</a:t>
            </a:r>
            <a:r>
              <a:rPr lang="bg-BG" dirty="0"/>
              <a:t> </a:t>
            </a:r>
            <a:r>
              <a:rPr lang="en-US" dirty="0">
                <a:solidFill>
                  <a:schemeClr val="accent5">
                    <a:lumMod val="20000"/>
                    <a:lumOff val="80000"/>
                  </a:schemeClr>
                </a:solidFill>
                <a:latin typeface="Consolas" pitchFamily="49" charset="0"/>
              </a:rPr>
              <a:t>null</a:t>
            </a:r>
            <a:r>
              <a:rPr lang="bg-BG" dirty="0"/>
              <a:t> </a:t>
            </a:r>
            <a:r>
              <a:rPr lang="en-US" dirty="0" smtClean="0"/>
              <a:t>a </a:t>
            </a:r>
            <a:r>
              <a:rPr lang="en-US" noProof="1" smtClean="0">
                <a:solidFill>
                  <a:schemeClr val="accent5">
                    <a:lumMod val="20000"/>
                    <a:lumOff val="80000"/>
                  </a:schemeClr>
                </a:solidFill>
                <a:latin typeface="Consolas" pitchFamily="49" charset="0"/>
              </a:rPr>
              <a:t>NullReferenceException</a:t>
            </a:r>
            <a:r>
              <a:rPr lang="en-US" dirty="0" smtClean="0"/>
              <a:t> is thrown</a:t>
            </a:r>
            <a:r>
              <a:rPr lang="bg-BG" dirty="0" smtClean="0"/>
              <a:t> </a:t>
            </a:r>
            <a:endParaRPr lang="en-US" dirty="0"/>
          </a:p>
          <a:p>
            <a:pPr marL="539750" indent="-539750">
              <a:lnSpc>
                <a:spcPct val="100000"/>
              </a:lnSpc>
              <a:buFont typeface="Wingdings" pitchFamily="2" charset="2"/>
              <a:buAutoNum type="arabicPeriod"/>
            </a:pPr>
            <a:r>
              <a:rPr lang="en-US" dirty="0"/>
              <a:t>If the reference does not </a:t>
            </a:r>
            <a:r>
              <a:rPr lang="en-US" dirty="0" smtClean="0"/>
              <a:t>point to </a:t>
            </a:r>
            <a:r>
              <a:rPr lang="en-US" dirty="0"/>
              <a:t>a valid boxed value </a:t>
            </a:r>
            <a:r>
              <a:rPr lang="en-US" dirty="0" smtClean="0"/>
              <a:t>an </a:t>
            </a:r>
            <a:r>
              <a:rPr lang="en-US" noProof="1" smtClean="0">
                <a:solidFill>
                  <a:schemeClr val="accent5">
                    <a:lumMod val="20000"/>
                    <a:lumOff val="80000"/>
                  </a:schemeClr>
                </a:solidFill>
                <a:latin typeface="Consolas" pitchFamily="49" charset="0"/>
              </a:rPr>
              <a:t>InvalidCastException</a:t>
            </a:r>
            <a:r>
              <a:rPr lang="en-US" dirty="0" smtClean="0"/>
              <a:t> is thrown</a:t>
            </a:r>
            <a:endParaRPr lang="en-US" noProof="1">
              <a:latin typeface="Courier New" pitchFamily="49" charset="0"/>
            </a:endParaRPr>
          </a:p>
          <a:p>
            <a:pPr marL="539750" indent="-539750">
              <a:lnSpc>
                <a:spcPct val="100000"/>
              </a:lnSpc>
              <a:buFont typeface="Wingdings" pitchFamily="2" charset="2"/>
              <a:buAutoNum type="arabicPeriod"/>
            </a:pPr>
            <a:r>
              <a:rPr lang="en-US" dirty="0"/>
              <a:t>The value is pulled from the </a:t>
            </a:r>
            <a:r>
              <a:rPr lang="en-US" dirty="0" smtClean="0"/>
              <a:t>heap and </a:t>
            </a:r>
            <a:r>
              <a:rPr lang="en-US" dirty="0"/>
              <a:t>is stored into the </a:t>
            </a:r>
            <a:r>
              <a:rPr lang="en-US" dirty="0" smtClean="0"/>
              <a:t>stack</a:t>
            </a:r>
            <a:endParaRPr lang="en-US"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51</a:t>
            </a:fld>
            <a:endParaRPr lang="en-US" sz="1100" dirty="0"/>
          </a:p>
        </p:txBody>
      </p:sp>
      <p:pic>
        <p:nvPicPr>
          <p:cNvPr id="38914" name="Picture 2" descr="http://www.vineyardsoft.com/images/management-excep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496746"/>
            <a:ext cx="1647722" cy="2237054"/>
          </a:xfrm>
          <a:prstGeom prst="roundRect">
            <a:avLst>
              <a:gd name="adj" fmla="val 4944"/>
            </a:avLst>
          </a:prstGeom>
          <a:solidFill>
            <a:srgbClr val="FFFFFF">
              <a:shade val="85000"/>
            </a:srgbClr>
          </a:solidFill>
          <a:ln>
            <a:noFill/>
          </a:ln>
          <a:effectLst>
            <a:reflection blurRad="12700" stA="38000" endPos="28000" dist="5000" dir="5400000" sy="-100000" algn="bl" rotWithShape="0"/>
          </a:effectLst>
        </p:spPr>
      </p:pic>
      <p:pic>
        <p:nvPicPr>
          <p:cNvPr id="6" name="Picture 2" descr="http://dclips.fundraw.com/zobo500dir/cardboard_box_jarno_vasa_.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0400" y="4953001"/>
            <a:ext cx="1643125" cy="1219199"/>
          </a:xfrm>
          <a:prstGeom prst="roundRect">
            <a:avLst>
              <a:gd name="adj" fmla="val 6511"/>
            </a:avLst>
          </a:prstGeom>
          <a:noFill/>
        </p:spPr>
      </p:pic>
    </p:spTree>
    <p:extLst>
      <p:ext uri="{BB962C8B-B14F-4D97-AF65-F5344CB8AC3E}">
        <p14:creationId xmlns:p14="http://schemas.microsoft.com/office/powerpoint/2010/main" val="3528361454"/>
      </p:ext>
    </p:extLst>
  </p:cSld>
  <p:clrMapOvr>
    <a:masterClrMapping/>
  </p:clrMapOvr>
  <p:transition spd="med" advClick="0" advTm="2000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dirty="0"/>
              <a:t>Boxing Value Types</a:t>
            </a:r>
            <a:endParaRPr lang="bg-BG" dirty="0"/>
          </a:p>
        </p:txBody>
      </p:sp>
      <p:sp>
        <p:nvSpPr>
          <p:cNvPr id="21"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52</a:t>
            </a:fld>
            <a:endParaRPr lang="en-US" sz="1100" dirty="0"/>
          </a:p>
        </p:txBody>
      </p:sp>
      <p:sp>
        <p:nvSpPr>
          <p:cNvPr id="482308" name="Cloud"/>
          <p:cNvSpPr>
            <a:spLocks noChangeAspect="1" noEditPoints="1" noChangeArrowheads="1"/>
          </p:cNvSpPr>
          <p:nvPr/>
        </p:nvSpPr>
        <p:spPr bwMode="auto">
          <a:xfrm flipH="1">
            <a:off x="479425" y="1692275"/>
            <a:ext cx="2840038" cy="48307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lgn="ctr">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09" name="Text Box 5"/>
          <p:cNvSpPr txBox="1">
            <a:spLocks noChangeArrowheads="1"/>
          </p:cNvSpPr>
          <p:nvPr/>
        </p:nvSpPr>
        <p:spPr bwMode="auto">
          <a:xfrm>
            <a:off x="1143000" y="2209800"/>
            <a:ext cx="1728358"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i=5</a:t>
            </a:r>
          </a:p>
          <a:p>
            <a:pPr eaLnBrk="1" hangingPunct="1">
              <a:lnSpc>
                <a:spcPct val="120000"/>
              </a:lnSpc>
              <a:spcBef>
                <a:spcPct val="0"/>
              </a:spcBef>
              <a:buClrTx/>
            </a:pPr>
            <a:r>
              <a:rPr kumimoji="0" lang="en-US" b="1" i="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i="1" noProof="1">
                <a:effectLst>
                  <a:outerShdw blurRad="38100" dist="38100" dir="2700000" algn="tl">
                    <a:srgbClr val="000000">
                      <a:alpha val="43137"/>
                    </a:srgbClr>
                  </a:outerShdw>
                </a:effectLst>
              </a:rPr>
              <a:t>the stack)</a:t>
            </a:r>
          </a:p>
        </p:txBody>
      </p:sp>
      <p:sp>
        <p:nvSpPr>
          <p:cNvPr id="482310" name="Cloud"/>
          <p:cNvSpPr>
            <a:spLocks noChangeAspect="1" noEditPoints="1" noChangeArrowheads="1"/>
          </p:cNvSpPr>
          <p:nvPr/>
        </p:nvSpPr>
        <p:spPr bwMode="auto">
          <a:xfrm flipH="1">
            <a:off x="6102350" y="1693863"/>
            <a:ext cx="2590800" cy="48307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chemeClr val="bg1"/>
              </a:gs>
              <a:gs pos="100000">
                <a:schemeClr val="accent5">
                  <a:lumMod val="50000"/>
                </a:schemeClr>
              </a:gs>
            </a:gsLst>
            <a:lin ang="5400000" scaled="1"/>
          </a:gradFill>
          <a:ln w="19050">
            <a:solidFill>
              <a:schemeClr val="accent5">
                <a:lumMod val="20000"/>
                <a:lumOff val="80000"/>
              </a:schemeClr>
            </a:solidFill>
            <a:miter lim="800000"/>
            <a:headEnd/>
            <a:tailEnd/>
          </a:ln>
          <a:effectLst/>
        </p:spPr>
        <p:txBody>
          <a:bodyPr wrap="none" anchor="ctr"/>
          <a:lstStyle/>
          <a:p>
            <a:pPr eaLnBrk="1" hangingPunct="1">
              <a:lnSpc>
                <a:spcPct val="100000"/>
              </a:lnSpc>
              <a:spcBef>
                <a:spcPct val="0"/>
              </a:spcBef>
              <a:buClrTx/>
            </a:pPr>
            <a:endParaRPr kumimoji="0" lang="bg-BG" noProof="1">
              <a:solidFill>
                <a:srgbClr val="8181FF"/>
              </a:solidFill>
              <a:effectLst>
                <a:outerShdw blurRad="38100" dist="38100" dir="2700000" algn="tl">
                  <a:srgbClr val="000000"/>
                </a:outerShdw>
              </a:effectLst>
            </a:endParaRPr>
          </a:p>
        </p:txBody>
      </p:sp>
      <p:sp>
        <p:nvSpPr>
          <p:cNvPr id="482311" name="Line 7"/>
          <p:cNvSpPr>
            <a:spLocks noChangeShapeType="1"/>
          </p:cNvSpPr>
          <p:nvPr/>
        </p:nvSpPr>
        <p:spPr bwMode="auto">
          <a:xfrm flipV="1">
            <a:off x="3127375" y="2840038"/>
            <a:ext cx="2967038" cy="0"/>
          </a:xfrm>
          <a:prstGeom prst="line">
            <a:avLst/>
          </a:prstGeom>
          <a:noFill/>
          <a:ln w="38100">
            <a:solidFill>
              <a:schemeClr val="accent5">
                <a:lumMod val="20000"/>
                <a:lumOff val="80000"/>
              </a:schemeClr>
            </a:solidFill>
            <a:round/>
            <a:headEnd/>
            <a:tailEnd type="stealth" w="lg" len="lg"/>
          </a:ln>
          <a:effectLst/>
        </p:spPr>
        <p:txBody>
          <a:bodyPr wrap="none" anchor="ctr"/>
          <a:lstStyle/>
          <a:p>
            <a:endParaRPr lang="bg-BG"/>
          </a:p>
        </p:txBody>
      </p:sp>
      <p:sp>
        <p:nvSpPr>
          <p:cNvPr id="482312" name="Text Box 8"/>
          <p:cNvSpPr txBox="1">
            <a:spLocks noChangeArrowheads="1"/>
          </p:cNvSpPr>
          <p:nvPr/>
        </p:nvSpPr>
        <p:spPr bwMode="auto">
          <a:xfrm>
            <a:off x="3209925" y="2286000"/>
            <a:ext cx="2747868"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object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obj</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 i</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a:t>
            </a:r>
          </a:p>
        </p:txBody>
      </p:sp>
      <p:sp>
        <p:nvSpPr>
          <p:cNvPr id="482313" name="Text Box 9"/>
          <p:cNvSpPr txBox="1">
            <a:spLocks noChangeArrowheads="1"/>
          </p:cNvSpPr>
          <p:nvPr/>
        </p:nvSpPr>
        <p:spPr bwMode="auto">
          <a:xfrm>
            <a:off x="6965950" y="2581275"/>
            <a:ext cx="565150" cy="604838"/>
          </a:xfrm>
          <a:prstGeom prst="rect">
            <a:avLst/>
          </a:prstGeom>
          <a:noFill/>
          <a:ln w="31750" algn="ctr">
            <a:solidFill>
              <a:schemeClr val="accent5">
                <a:lumMod val="20000"/>
                <a:lumOff val="80000"/>
              </a:schemeClr>
            </a:solidFill>
            <a:miter lim="800000"/>
            <a:headEnd/>
            <a:tailEnd/>
          </a:ln>
          <a:effectLst/>
        </p:spPr>
        <p:txBody>
          <a:bodyPr>
            <a:spAutoFit/>
          </a:bodyPr>
          <a:lstStyle/>
          <a:p>
            <a:pPr algn="ctr" eaLnBrk="1" hangingPunct="1">
              <a:lnSpc>
                <a:spcPct val="100000"/>
              </a:lnSpc>
              <a:spcBef>
                <a:spcPct val="0"/>
              </a:spcBef>
              <a:buClrTx/>
            </a:pPr>
            <a:r>
              <a:rPr kumimoji="0" lang="bg-BG" sz="3200" b="1" noProof="1">
                <a:effectLst>
                  <a:outerShdw blurRad="38100" dist="38100" dir="2700000" algn="tl">
                    <a:srgbClr val="000000">
                      <a:alpha val="43137"/>
                    </a:srgbClr>
                  </a:outerShdw>
                </a:effectLst>
                <a:latin typeface="Consolas" pitchFamily="49" charset="0"/>
              </a:rPr>
              <a:t>5</a:t>
            </a:r>
          </a:p>
        </p:txBody>
      </p:sp>
      <p:sp>
        <p:nvSpPr>
          <p:cNvPr id="482314" name="Text Box 10"/>
          <p:cNvSpPr txBox="1">
            <a:spLocks noChangeArrowheads="1"/>
          </p:cNvSpPr>
          <p:nvPr/>
        </p:nvSpPr>
        <p:spPr bwMode="auto">
          <a:xfrm>
            <a:off x="3811588" y="2889250"/>
            <a:ext cx="1544012"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15" name="Text Box 11"/>
          <p:cNvSpPr txBox="1">
            <a:spLocks noChangeArrowheads="1"/>
          </p:cNvSpPr>
          <p:nvPr/>
        </p:nvSpPr>
        <p:spPr bwMode="auto">
          <a:xfrm>
            <a:off x="6831013" y="2062163"/>
            <a:ext cx="77617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noProof="1">
                <a:effectLst>
                  <a:outerShdw blurRad="38100" dist="38100" dir="2700000" algn="tl">
                    <a:srgbClr val="000000">
                      <a:alpha val="43137"/>
                    </a:srgbClr>
                  </a:outerShdw>
                </a:effectLst>
                <a:latin typeface="Consolas" pitchFamily="49" charset="0"/>
              </a:rPr>
              <a:t>obj</a:t>
            </a:r>
          </a:p>
        </p:txBody>
      </p:sp>
      <p:sp>
        <p:nvSpPr>
          <p:cNvPr id="482316" name="Text Box 12"/>
          <p:cNvSpPr txBox="1">
            <a:spLocks noChangeArrowheads="1"/>
          </p:cNvSpPr>
          <p:nvPr/>
        </p:nvSpPr>
        <p:spPr bwMode="auto">
          <a:xfrm>
            <a:off x="6494463" y="3270250"/>
            <a:ext cx="1885581" cy="1631216"/>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(boxed</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 in the heap)</a:t>
            </a:r>
          </a:p>
        </p:txBody>
      </p:sp>
      <p:sp>
        <p:nvSpPr>
          <p:cNvPr id="482317" name="Freeform 13"/>
          <p:cNvSpPr>
            <a:spLocks/>
          </p:cNvSpPr>
          <p:nvPr/>
        </p:nvSpPr>
        <p:spPr bwMode="auto">
          <a:xfrm>
            <a:off x="6445250" y="2847975"/>
            <a:ext cx="1771650" cy="2217738"/>
          </a:xfrm>
          <a:custGeom>
            <a:avLst/>
            <a:gdLst/>
            <a:ahLst/>
            <a:cxnLst>
              <a:cxn ang="0">
                <a:pos x="770" y="0"/>
              </a:cxn>
              <a:cxn ang="0">
                <a:pos x="1157" y="0"/>
              </a:cxn>
              <a:cxn ang="0">
                <a:pos x="1150" y="1397"/>
              </a:cxn>
              <a:cxn ang="0">
                <a:pos x="750" y="1397"/>
              </a:cxn>
              <a:cxn ang="0">
                <a:pos x="0" y="1397"/>
              </a:cxn>
            </a:cxnLst>
            <a:rect l="0" t="0" r="r" b="b"/>
            <a:pathLst>
              <a:path w="1157" h="1397">
                <a:moveTo>
                  <a:pt x="770" y="0"/>
                </a:moveTo>
                <a:lnTo>
                  <a:pt x="1157" y="0"/>
                </a:lnTo>
                <a:lnTo>
                  <a:pt x="1150" y="1397"/>
                </a:lnTo>
                <a:lnTo>
                  <a:pt x="750" y="1397"/>
                </a:lnTo>
                <a:lnTo>
                  <a:pt x="0" y="1397"/>
                </a:lnTo>
              </a:path>
            </a:pathLst>
          </a:custGeom>
          <a:noFill/>
          <a:ln w="38100" cap="flat" cmpd="sng">
            <a:solidFill>
              <a:schemeClr val="accent5">
                <a:lumMod val="20000"/>
                <a:lumOff val="80000"/>
              </a:schemeClr>
            </a:solidFill>
            <a:prstDash val="solid"/>
            <a:round/>
            <a:headEnd type="none" w="med" len="med"/>
            <a:tailEnd type="none" w="lg" len="lg"/>
          </a:ln>
          <a:effectLst/>
        </p:spPr>
        <p:txBody>
          <a:bodyPr wrap="none" anchor="ctr"/>
          <a:lstStyle/>
          <a:p>
            <a:endParaRPr lang="bg-BG"/>
          </a:p>
        </p:txBody>
      </p:sp>
      <p:sp>
        <p:nvSpPr>
          <p:cNvPr id="482318" name="Freeform 14"/>
          <p:cNvSpPr>
            <a:spLocks/>
          </p:cNvSpPr>
          <p:nvPr/>
        </p:nvSpPr>
        <p:spPr bwMode="auto">
          <a:xfrm>
            <a:off x="3333750" y="5065713"/>
            <a:ext cx="3109913" cy="1587"/>
          </a:xfrm>
          <a:custGeom>
            <a:avLst/>
            <a:gdLst/>
            <a:ahLst/>
            <a:cxnLst>
              <a:cxn ang="0">
                <a:pos x="1959" y="0"/>
              </a:cxn>
              <a:cxn ang="0">
                <a:pos x="0" y="0"/>
              </a:cxn>
            </a:cxnLst>
            <a:rect l="0" t="0" r="r" b="b"/>
            <a:pathLst>
              <a:path w="1959" h="1">
                <a:moveTo>
                  <a:pt x="1959" y="0"/>
                </a:moveTo>
                <a:lnTo>
                  <a:pt x="0" y="0"/>
                </a:lnTo>
              </a:path>
            </a:pathLst>
          </a:custGeom>
          <a:noFill/>
          <a:ln w="38100" cap="flat" cmpd="sng">
            <a:solidFill>
              <a:schemeClr val="accent5">
                <a:lumMod val="20000"/>
                <a:lumOff val="80000"/>
              </a:schemeClr>
            </a:solidFill>
            <a:prstDash val="solid"/>
            <a:round/>
            <a:headEnd type="none" w="med" len="med"/>
            <a:tailEnd type="stealth" w="lg" len="lg"/>
          </a:ln>
          <a:effectLst/>
        </p:spPr>
        <p:txBody>
          <a:bodyPr wrap="none" anchor="ctr"/>
          <a:lstStyle/>
          <a:p>
            <a:endParaRPr lang="bg-BG"/>
          </a:p>
        </p:txBody>
      </p:sp>
      <p:sp>
        <p:nvSpPr>
          <p:cNvPr id="482319" name="Text Box 15"/>
          <p:cNvSpPr txBox="1">
            <a:spLocks noChangeArrowheads="1"/>
          </p:cNvSpPr>
          <p:nvPr/>
        </p:nvSpPr>
        <p:spPr bwMode="auto">
          <a:xfrm>
            <a:off x="3990975" y="5118100"/>
            <a:ext cx="1883849"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(unboxing)</a:t>
            </a:r>
            <a:endPar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endParaRPr>
          </a:p>
        </p:txBody>
      </p:sp>
      <p:sp>
        <p:nvSpPr>
          <p:cNvPr id="482320" name="Text Box 16"/>
          <p:cNvSpPr txBox="1">
            <a:spLocks noChangeArrowheads="1"/>
          </p:cNvSpPr>
          <p:nvPr/>
        </p:nvSpPr>
        <p:spPr bwMode="auto">
          <a:xfrm>
            <a:off x="3559175" y="4538663"/>
            <a:ext cx="2791149" cy="461665"/>
          </a:xfrm>
          <a:prstGeom prst="rect">
            <a:avLst/>
          </a:prstGeom>
          <a:noFill/>
          <a:ln w="9525" algn="ctr">
            <a:noFill/>
            <a:miter lim="800000"/>
            <a:headEnd/>
            <a:tailEnd/>
          </a:ln>
          <a:effectLst/>
        </p:spPr>
        <p:txBody>
          <a:bodyPr wrap="none">
            <a:spAutoFit/>
          </a:bodyPr>
          <a:lstStyle/>
          <a:p>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i2 = (</a:t>
            </a:r>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obj;</a:t>
            </a:r>
          </a:p>
        </p:txBody>
      </p:sp>
      <p:sp>
        <p:nvSpPr>
          <p:cNvPr id="482321" name="Text Box 17"/>
          <p:cNvSpPr txBox="1">
            <a:spLocks noChangeArrowheads="1"/>
          </p:cNvSpPr>
          <p:nvPr/>
        </p:nvSpPr>
        <p:spPr bwMode="auto">
          <a:xfrm>
            <a:off x="1214438" y="3821112"/>
            <a:ext cx="1755737" cy="1815882"/>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3200" b="1" noProof="1">
                <a:effectLst>
                  <a:outerShdw blurRad="38100" dist="38100" dir="2700000" algn="tl">
                    <a:srgbClr val="000000">
                      <a:alpha val="43137"/>
                    </a:srgbClr>
                  </a:outerShdw>
                </a:effectLst>
                <a:latin typeface="Consolas" pitchFamily="49" charset="0"/>
              </a:rPr>
              <a:t>i2=5</a:t>
            </a:r>
          </a:p>
          <a:p>
            <a:pPr eaLnBrk="1" hangingPunct="1">
              <a:lnSpc>
                <a:spcPct val="120000"/>
              </a:lnSpc>
              <a:spcBef>
                <a:spcPct val="0"/>
              </a:spcBef>
              <a:buClrTx/>
            </a:pPr>
            <a:r>
              <a:rPr kumimoji="0" lang="en-US" b="1" noProof="1">
                <a:effectLst>
                  <a:outerShdw blurRad="38100" dist="38100" dir="2700000" algn="tl">
                    <a:srgbClr val="000000">
                      <a:alpha val="43137"/>
                    </a:srgbClr>
                  </a:outerShdw>
                </a:effectLst>
              </a:rPr>
              <a:t>(value-type</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variable in</a:t>
            </a:r>
          </a:p>
          <a:p>
            <a:pPr eaLnBrk="1" hangingPunct="1">
              <a:lnSpc>
                <a:spcPct val="100000"/>
              </a:lnSpc>
              <a:spcBef>
                <a:spcPct val="0"/>
              </a:spcBef>
              <a:buClrTx/>
            </a:pPr>
            <a:r>
              <a:rPr kumimoji="0" lang="en-US" b="1" noProof="1">
                <a:effectLst>
                  <a:outerShdw blurRad="38100" dist="38100" dir="2700000" algn="tl">
                    <a:srgbClr val="000000">
                      <a:alpha val="43137"/>
                    </a:srgbClr>
                  </a:outerShdw>
                </a:effectLst>
              </a:rPr>
              <a:t>the stack)</a:t>
            </a:r>
          </a:p>
        </p:txBody>
      </p:sp>
      <p:sp>
        <p:nvSpPr>
          <p:cNvPr id="482322" name="Text Box 18"/>
          <p:cNvSpPr txBox="1">
            <a:spLocks noChangeArrowheads="1"/>
          </p:cNvSpPr>
          <p:nvPr/>
        </p:nvSpPr>
        <p:spPr bwMode="auto">
          <a:xfrm>
            <a:off x="1219200" y="1038225"/>
            <a:ext cx="1056700"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dirty="0" smtClean="0">
                <a:effectLst>
                  <a:outerShdw blurRad="38100" dist="38100" dir="2700000" algn="tl">
                    <a:srgbClr val="000000">
                      <a:alpha val="43137"/>
                    </a:srgbClr>
                  </a:outerShdw>
                </a:effectLst>
              </a:rPr>
              <a:t>Stack</a:t>
            </a:r>
            <a:endParaRPr kumimoji="0" lang="bg-BG" sz="2800" b="1" dirty="0">
              <a:effectLst>
                <a:outerShdw blurRad="38100" dist="38100" dir="2700000" algn="tl">
                  <a:srgbClr val="000000">
                    <a:alpha val="43137"/>
                  </a:srgbClr>
                </a:outerShdw>
              </a:effectLst>
            </a:endParaRPr>
          </a:p>
        </p:txBody>
      </p:sp>
      <p:sp>
        <p:nvSpPr>
          <p:cNvPr id="482323" name="Text Box 19"/>
          <p:cNvSpPr txBox="1">
            <a:spLocks noChangeArrowheads="1"/>
          </p:cNvSpPr>
          <p:nvPr/>
        </p:nvSpPr>
        <p:spPr bwMode="auto">
          <a:xfrm>
            <a:off x="6771805" y="1038225"/>
            <a:ext cx="1000595" cy="523220"/>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800" b="1" smtClean="0">
                <a:effectLst>
                  <a:outerShdw blurRad="38100" dist="38100" dir="2700000" algn="tl">
                    <a:srgbClr val="000000">
                      <a:alpha val="43137"/>
                    </a:srgbClr>
                  </a:outerShdw>
                </a:effectLst>
              </a:rPr>
              <a:t>Heap</a:t>
            </a:r>
            <a:endParaRPr kumimoji="0" lang="bg-BG" sz="2800" b="1" dirty="0">
              <a:effectLst>
                <a:outerShdw blurRad="38100" dist="38100" dir="2700000" algn="tl">
                  <a:srgbClr val="000000">
                    <a:alpha val="43137"/>
                  </a:srgbClr>
                </a:outerShdw>
              </a:effectLst>
            </a:endParaRPr>
          </a:p>
        </p:txBody>
      </p:sp>
      <p:sp>
        <p:nvSpPr>
          <p:cNvPr id="482324" name="Text Box 20"/>
          <p:cNvSpPr txBox="1">
            <a:spLocks noChangeArrowheads="1"/>
          </p:cNvSpPr>
          <p:nvPr/>
        </p:nvSpPr>
        <p:spPr bwMode="auto">
          <a:xfrm>
            <a:off x="3740150" y="1811338"/>
            <a:ext cx="1544012" cy="461665"/>
          </a:xfrm>
          <a:prstGeom prst="rect">
            <a:avLst/>
          </a:prstGeom>
          <a:noFill/>
          <a:ln w="9525" algn="ctr">
            <a:noFill/>
            <a:miter lim="800000"/>
            <a:headEnd/>
            <a:tailEnd/>
          </a:ln>
          <a:effectLst/>
        </p:spPr>
        <p:txBody>
          <a:bodyPr wrap="none">
            <a:spAutoFit/>
          </a:bodyPr>
          <a:lstStyle/>
          <a:p>
            <a:pPr eaLnBrk="1" hangingPunct="1">
              <a:lnSpc>
                <a:spcPct val="100000"/>
              </a:lnSpc>
              <a:spcBef>
                <a:spcPct val="0"/>
              </a:spcBef>
              <a:buClrTx/>
            </a:pPr>
            <a:r>
              <a:rPr kumimoji="0"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 </a:t>
            </a:r>
            <a:r>
              <a:rPr kumimoji="0"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i=5;</a:t>
            </a:r>
          </a:p>
        </p:txBody>
      </p:sp>
      <p:sp>
        <p:nvSpPr>
          <p:cNvPr id="482325" name="Text Box 21"/>
          <p:cNvSpPr txBox="1">
            <a:spLocks noChangeArrowheads="1"/>
          </p:cNvSpPr>
          <p:nvPr/>
        </p:nvSpPr>
        <p:spPr bwMode="auto">
          <a:xfrm>
            <a:off x="3940175" y="3698875"/>
            <a:ext cx="1374094" cy="461665"/>
          </a:xfrm>
          <a:prstGeom prst="rect">
            <a:avLst/>
          </a:prstGeom>
          <a:noFill/>
          <a:ln w="9525" algn="ctr">
            <a:noFill/>
            <a:miter lim="800000"/>
            <a:headEnd/>
            <a:tailEnd/>
          </a:ln>
          <a:effectLst/>
        </p:spPr>
        <p:txBody>
          <a:bodyPr wrap="none">
            <a:spAutoFit/>
          </a:bodyPr>
          <a:lstStyle/>
          <a:p>
            <a:r>
              <a:rPr lang="en-US" sz="24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rPr>
              <a:t>int</a:t>
            </a:r>
            <a:r>
              <a:rPr lang="en-US" sz="2400" b="1" noProof="1">
                <a:solidFill>
                  <a:schemeClr val="accent5">
                    <a:lumMod val="20000"/>
                    <a:lumOff val="80000"/>
                  </a:schemeClr>
                </a:solidFill>
                <a:effectLst>
                  <a:outerShdw blurRad="38100" dist="38100" dir="2700000" algn="tl">
                    <a:srgbClr val="000000">
                      <a:alpha val="43137"/>
                    </a:srgbClr>
                  </a:outerShdw>
                </a:effectLst>
                <a:latin typeface="Consolas" pitchFamily="49" charset="0"/>
              </a:rPr>
              <a:t> i2;</a:t>
            </a:r>
          </a:p>
        </p:txBody>
      </p:sp>
    </p:spTree>
    <p:extLst>
      <p:ext uri="{BB962C8B-B14F-4D97-AF65-F5344CB8AC3E}">
        <p14:creationId xmlns:p14="http://schemas.microsoft.com/office/powerpoint/2010/main" val="1030916953"/>
      </p:ext>
    </p:extLst>
  </p:cSld>
  <p:clrMapOvr>
    <a:masterClrMapping/>
  </p:clrMapOvr>
  <p:transition spd="med" advClick="0" advTm="2000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sz="3600" dirty="0"/>
              <a:t>Boxing and Unboxing </a:t>
            </a:r>
            <a:r>
              <a:rPr lang="en-US" sz="3600" dirty="0" smtClean="0"/>
              <a:t>– Example</a:t>
            </a:r>
            <a:r>
              <a:rPr lang="ru-RU" sz="3600" dirty="0" smtClean="0"/>
              <a:t> </a:t>
            </a:r>
            <a:endParaRPr lang="bg-BG" sz="3600" dirty="0"/>
          </a:p>
        </p:txBody>
      </p:sp>
      <p:sp>
        <p:nvSpPr>
          <p:cNvPr id="6"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53</a:t>
            </a:fld>
            <a:endParaRPr lang="en-US" sz="1100" dirty="0"/>
          </a:p>
        </p:txBody>
      </p:sp>
      <p:sp>
        <p:nvSpPr>
          <p:cNvPr id="479235" name="Rectangle 3"/>
          <p:cNvSpPr>
            <a:spLocks noChangeArrowheads="1"/>
          </p:cNvSpPr>
          <p:nvPr/>
        </p:nvSpPr>
        <p:spPr bwMode="auto">
          <a:xfrm>
            <a:off x="468313" y="1066800"/>
            <a:ext cx="8208962"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using System;</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TestBoxingUnboxing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Main()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value1 =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object obj = value1; // 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value1 = 12345; // only stack value is changed</a:t>
            </a:r>
          </a:p>
          <a:p>
            <a:pPr eaLnBrk="0" hangingPunct="0">
              <a:lnSpc>
                <a:spcPct val="100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int value2 = (int)obj;  // unboxing performed</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Console.WriteLine(value2); // prints 1</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value3 = (long) (int) obj; // unboxing</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long value4 = (long) obj; // InvalidCastException</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1256564509"/>
      </p:ext>
    </p:extLst>
  </p:cSld>
  <p:clrMapOvr>
    <a:masterClrMapping/>
  </p:clrMapOvr>
  <p:transition spd="med" advClick="0" advTm="2000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desktop.freewallpaper4.me/view/original/3113/abstract-spiri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21280" y="3733800"/>
            <a:ext cx="3855720" cy="2409825"/>
          </a:xfrm>
          <a:prstGeom prst="rect">
            <a:avLst/>
          </a:prstGeom>
          <a:ln>
            <a:noFill/>
          </a:ln>
          <a:effectLst>
            <a:softEdge rad="112500"/>
          </a:effectLst>
        </p:spPr>
      </p:pic>
      <p:sp>
        <p:nvSpPr>
          <p:cNvPr id="531458" name="Rectangle 2"/>
          <p:cNvSpPr>
            <a:spLocks noGrp="1" noChangeArrowheads="1"/>
          </p:cNvSpPr>
          <p:nvPr>
            <p:ph type="ctrTitle"/>
          </p:nvPr>
        </p:nvSpPr>
        <p:spPr>
          <a:xfrm>
            <a:off x="457200" y="990600"/>
            <a:ext cx="8229600" cy="1905000"/>
          </a:xfrm>
        </p:spPr>
        <p:txBody>
          <a:bodyPr/>
          <a:lstStyle/>
          <a:p>
            <a:pPr>
              <a:lnSpc>
                <a:spcPct val="110000"/>
              </a:lnSpc>
            </a:pPr>
            <a:r>
              <a:rPr lang="en-US" dirty="0"/>
              <a:t>Boxing and Unboxing Primitive Types</a:t>
            </a:r>
            <a:endParaRPr lang="en-US" noProof="1"/>
          </a:p>
        </p:txBody>
      </p:sp>
      <p:sp>
        <p:nvSpPr>
          <p:cNvPr id="4" name="Subtitle 3"/>
          <p:cNvSpPr>
            <a:spLocks noGrp="1"/>
          </p:cNvSpPr>
          <p:nvPr>
            <p:ph type="subTitle" idx="1"/>
          </p:nvPr>
        </p:nvSpPr>
        <p:spPr>
          <a:xfrm>
            <a:off x="457200" y="2971799"/>
            <a:ext cx="8229600" cy="569120"/>
          </a:xfrm>
        </p:spPr>
        <p:txBody>
          <a:bodyPr/>
          <a:lstStyle/>
          <a:p>
            <a:r>
              <a:rPr smtClean="0"/>
              <a:t>Live Demo</a:t>
            </a:r>
            <a:endParaRPr lang="bg-BG" dirty="0"/>
          </a:p>
        </p:txBody>
      </p:sp>
    </p:spTree>
    <p:extLst>
      <p:ext uri="{BB962C8B-B14F-4D97-AF65-F5344CB8AC3E}">
        <p14:creationId xmlns:p14="http://schemas.microsoft.com/office/powerpoint/2010/main" val="2524293597"/>
      </p:ext>
    </p:extLst>
  </p:cSld>
  <p:clrMapOvr>
    <a:masterClrMapping/>
  </p:clrMapOvr>
  <p:transition spd="med" advClick="0" advTm="2000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sz="3600" dirty="0"/>
              <a:t>Boxing and Unboxing </a:t>
            </a:r>
            <a:r>
              <a:rPr lang="en-US" sz="3600" dirty="0" smtClean="0"/>
              <a:t>– Example </a:t>
            </a:r>
            <a:endParaRPr lang="en-US"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55</a:t>
            </a:fld>
            <a:endParaRPr lang="en-US" sz="1100" dirty="0"/>
          </a:p>
        </p:txBody>
      </p:sp>
      <p:sp>
        <p:nvSpPr>
          <p:cNvPr id="488451" name="Rectangle 3"/>
          <p:cNvSpPr>
            <a:spLocks noChangeArrowheads="1"/>
          </p:cNvSpPr>
          <p:nvPr/>
        </p:nvSpPr>
        <p:spPr bwMode="auto">
          <a:xfrm>
            <a:off x="633413" y="1076265"/>
            <a:ext cx="7900988" cy="532453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interface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600"/>
              </a:spcBef>
              <a:buClr>
                <a:schemeClr val="accent5">
                  <a:lumMod val="40000"/>
                  <a:lumOff val="60000"/>
                </a:schemeClr>
              </a:buClr>
              <a:buSzPct val="70000"/>
            </a:pPr>
            <a:r>
              <a:rPr lang="en-US" sz="22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Very bad practice! Structures should</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contain no logic, but only data!</a:t>
            </a:r>
          </a:p>
          <a:p>
            <a:pPr eaLnBrk="0" hangingPunct="0">
              <a:lnSpc>
                <a:spcPct val="100000"/>
              </a:lnSpc>
              <a:spcBef>
                <a:spcPts val="60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struct Point : IMovable</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int x,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public void Move(int x, int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this.x += x;</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this.y += y;</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0000"/>
              </a:lnSpc>
              <a:spcBef>
                <a:spcPts val="0"/>
              </a:spcBef>
              <a:buClr>
                <a:schemeClr val="accent5">
                  <a:lumMod val="40000"/>
                  <a:lumOff val="60000"/>
                </a:schemeClr>
              </a:buClr>
              <a:buSzPct val="70000"/>
            </a:pPr>
            <a:r>
              <a:rPr lang="en-US" sz="22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95602729"/>
      </p:ext>
    </p:extLst>
  </p:cSld>
  <p:clrMapOvr>
    <a:masterClrMapping/>
  </p:clrMapOvr>
  <p:transition spd="med" advClick="0" advTm="2000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mainstreammarketing.ca/images/abstrac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990599"/>
            <a:ext cx="4114800" cy="1914525"/>
          </a:xfrm>
          <a:prstGeom prst="roundRect">
            <a:avLst>
              <a:gd name="adj" fmla="val 5609"/>
            </a:avLst>
          </a:prstGeom>
          <a:solidFill>
            <a:srgbClr val="FFFFFF">
              <a:shade val="85000"/>
            </a:srgbClr>
          </a:solidFill>
          <a:ln>
            <a:noFill/>
          </a:ln>
          <a:effectLst>
            <a:reflection blurRad="12700" stA="38000" endPos="28000" dist="5000" dir="5400000" sy="-100000" algn="bl" rotWithShape="0"/>
          </a:effectLst>
        </p:spPr>
      </p:pic>
      <p:sp>
        <p:nvSpPr>
          <p:cNvPr id="525314" name="Rectangle 2"/>
          <p:cNvSpPr>
            <a:spLocks noGrp="1" noChangeArrowheads="1"/>
          </p:cNvSpPr>
          <p:nvPr>
            <p:ph type="ctrTitle"/>
          </p:nvPr>
        </p:nvSpPr>
        <p:spPr>
          <a:xfrm>
            <a:off x="1371600" y="3205162"/>
            <a:ext cx="6400800" cy="1671638"/>
          </a:xfrm>
        </p:spPr>
        <p:txBody>
          <a:bodyPr/>
          <a:lstStyle/>
          <a:p>
            <a:pPr>
              <a:lnSpc>
                <a:spcPct val="110000"/>
              </a:lnSpc>
            </a:pPr>
            <a:r>
              <a:rPr lang="en-US" dirty="0"/>
              <a:t>Boxing and Unboxing Custom Types</a:t>
            </a:r>
            <a:endParaRPr lang="en-US" noProof="1"/>
          </a:p>
        </p:txBody>
      </p:sp>
      <p:sp>
        <p:nvSpPr>
          <p:cNvPr id="4" name="Subtitle 3"/>
          <p:cNvSpPr>
            <a:spLocks noGrp="1"/>
          </p:cNvSpPr>
          <p:nvPr>
            <p:ph type="subTitle" idx="1"/>
          </p:nvPr>
        </p:nvSpPr>
        <p:spPr>
          <a:xfrm>
            <a:off x="1752600" y="5069680"/>
            <a:ext cx="5638800" cy="569120"/>
          </a:xfrm>
        </p:spPr>
        <p:txBody>
          <a:bodyPr/>
          <a:lstStyle/>
          <a:p>
            <a:r>
              <a:rPr dirty="0" smtClean="0"/>
              <a:t>Live Demo</a:t>
            </a:r>
            <a:endParaRPr lang="bg-BG" dirty="0"/>
          </a:p>
        </p:txBody>
      </p:sp>
    </p:spTree>
    <p:extLst>
      <p:ext uri="{BB962C8B-B14F-4D97-AF65-F5344CB8AC3E}">
        <p14:creationId xmlns:p14="http://schemas.microsoft.com/office/powerpoint/2010/main" val="590856347"/>
      </p:ext>
    </p:extLst>
  </p:cSld>
  <p:clrMapOvr>
    <a:masterClrMapping/>
  </p:clrMapOvr>
  <p:transition spd="med" advClick="0" advTm="2000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http://realtorgloria.com/images/small/passing-key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76400"/>
            <a:ext cx="2286000" cy="1524001"/>
          </a:xfrm>
          <a:prstGeom prst="roundRect">
            <a:avLst>
              <a:gd name="adj" fmla="val 4219"/>
            </a:avLst>
          </a:prstGeom>
          <a:solidFill>
            <a:srgbClr val="FFFFFF">
              <a:shade val="85000"/>
            </a:srgbClr>
          </a:solidFill>
          <a:ln>
            <a:noFill/>
          </a:ln>
          <a:effectLst>
            <a:reflection blurRad="12700" stA="38000" endPos="28000" dist="5000" dir="5400000" sy="-100000" algn="bl" rotWithShape="0"/>
          </a:effectLst>
        </p:spPr>
      </p:pic>
      <p:sp>
        <p:nvSpPr>
          <p:cNvPr id="502786" name="Rectangle 2"/>
          <p:cNvSpPr>
            <a:spLocks noGrp="1" noChangeArrowheads="1"/>
          </p:cNvSpPr>
          <p:nvPr>
            <p:ph type="ctrTitle"/>
          </p:nvPr>
        </p:nvSpPr>
        <p:spPr>
          <a:xfrm>
            <a:off x="457200" y="3962401"/>
            <a:ext cx="8229600" cy="685800"/>
          </a:xfrm>
        </p:spPr>
        <p:txBody>
          <a:bodyPr/>
          <a:lstStyle/>
          <a:p>
            <a:pPr>
              <a:lnSpc>
                <a:spcPct val="110000"/>
              </a:lnSpc>
            </a:pPr>
            <a:r>
              <a:rPr lang="en-US" dirty="0"/>
              <a:t>Passing Parameters</a:t>
            </a:r>
            <a:endParaRPr lang="bg-BG" dirty="0"/>
          </a:p>
        </p:txBody>
      </p:sp>
      <p:sp>
        <p:nvSpPr>
          <p:cNvPr id="4" name="Subtitle 3"/>
          <p:cNvSpPr>
            <a:spLocks noGrp="1"/>
          </p:cNvSpPr>
          <p:nvPr>
            <p:ph type="subTitle" idx="1"/>
          </p:nvPr>
        </p:nvSpPr>
        <p:spPr>
          <a:xfrm>
            <a:off x="457200" y="4917280"/>
            <a:ext cx="8229600" cy="569120"/>
          </a:xfrm>
        </p:spPr>
        <p:txBody>
          <a:bodyPr/>
          <a:lstStyle/>
          <a:p>
            <a:r>
              <a:rPr smtClean="0">
                <a:solidFill>
                  <a:schemeClr val="accent5">
                    <a:lumMod val="20000"/>
                    <a:lumOff val="80000"/>
                  </a:schemeClr>
                </a:solidFill>
                <a:latin typeface="Consolas" pitchFamily="49" charset="0"/>
              </a:rPr>
              <a:t>ref</a:t>
            </a:r>
            <a:r>
              <a:rPr smtClean="0"/>
              <a:t> and </a:t>
            </a:r>
            <a:r>
              <a:rPr smtClean="0">
                <a:solidFill>
                  <a:schemeClr val="accent5">
                    <a:lumMod val="20000"/>
                    <a:lumOff val="80000"/>
                  </a:schemeClr>
                </a:solidFill>
                <a:latin typeface="Consolas" pitchFamily="49" charset="0"/>
              </a:rPr>
              <a:t>out</a:t>
            </a:r>
            <a:r>
              <a:rPr smtClean="0"/>
              <a:t> Keywords</a:t>
            </a:r>
            <a:endParaRPr lang="bg-BG" dirty="0"/>
          </a:p>
        </p:txBody>
      </p:sp>
    </p:spTree>
    <p:extLst>
      <p:ext uri="{BB962C8B-B14F-4D97-AF65-F5344CB8AC3E}">
        <p14:creationId xmlns:p14="http://schemas.microsoft.com/office/powerpoint/2010/main" val="1366699139"/>
      </p:ext>
    </p:extLst>
  </p:cSld>
  <p:clrMapOvr>
    <a:masterClrMapping/>
  </p:clrMapOvr>
  <p:transition spd="med" advClick="0" advTm="2000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Passing Parameters</a:t>
            </a:r>
            <a:endParaRPr lang="bg-BG" dirty="0"/>
          </a:p>
        </p:txBody>
      </p:sp>
      <p:sp>
        <p:nvSpPr>
          <p:cNvPr id="490499"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in</a:t>
            </a:r>
            <a:r>
              <a:rPr lang="en-US" dirty="0"/>
              <a:t> (default)</a:t>
            </a:r>
            <a:endParaRPr lang="bg-BG" dirty="0"/>
          </a:p>
          <a:p>
            <a:pPr lvl="2">
              <a:lnSpc>
                <a:spcPct val="100000"/>
              </a:lnSpc>
            </a:pPr>
            <a:r>
              <a:rPr lang="en-US" dirty="0"/>
              <a:t>Passing value for</a:t>
            </a:r>
            <a:r>
              <a:rPr lang="bg-BG" dirty="0"/>
              <a:t> </a:t>
            </a:r>
            <a:r>
              <a:rPr lang="en-US" dirty="0"/>
              <a:t>value types</a:t>
            </a:r>
          </a:p>
          <a:p>
            <a:pPr lvl="2">
              <a:lnSpc>
                <a:spcPct val="100000"/>
              </a:lnSpc>
            </a:pPr>
            <a:r>
              <a:rPr lang="en-US" dirty="0"/>
              <a:t>Passing heap address for</a:t>
            </a:r>
            <a:r>
              <a:rPr lang="bg-BG" dirty="0"/>
              <a:t> </a:t>
            </a:r>
            <a:r>
              <a:rPr lang="en-US" dirty="0"/>
              <a:t>reference types</a:t>
            </a:r>
          </a:p>
          <a:p>
            <a:pPr lvl="1">
              <a:lnSpc>
                <a:spcPct val="100000"/>
              </a:lnSpc>
            </a:pPr>
            <a:r>
              <a:rPr lang="en-US" dirty="0">
                <a:solidFill>
                  <a:schemeClr val="accent5">
                    <a:lumMod val="20000"/>
                    <a:lumOff val="80000"/>
                  </a:schemeClr>
                </a:solidFill>
                <a:latin typeface="Consolas" pitchFamily="49" charset="0"/>
              </a:rPr>
              <a:t>out</a:t>
            </a:r>
          </a:p>
          <a:p>
            <a:pPr lvl="2">
              <a:lnSpc>
                <a:spcPct val="100000"/>
              </a:lnSpc>
            </a:pPr>
            <a:r>
              <a:rPr lang="en-US" dirty="0"/>
              <a:t>Passed by stack address for both</a:t>
            </a:r>
            <a:r>
              <a:rPr lang="bg-BG" dirty="0"/>
              <a:t> </a:t>
            </a:r>
            <a:r>
              <a:rPr lang="en-US" dirty="0"/>
              <a:t/>
            </a:r>
            <a:br>
              <a:rPr lang="en-US" dirty="0"/>
            </a:br>
            <a:r>
              <a:rPr lang="en-US" dirty="0"/>
              <a:t>value types and</a:t>
            </a:r>
            <a:r>
              <a:rPr lang="bg-BG" dirty="0"/>
              <a:t> </a:t>
            </a:r>
            <a:r>
              <a:rPr lang="en-US" dirty="0"/>
              <a:t>reference types</a:t>
            </a:r>
          </a:p>
          <a:p>
            <a:pPr lvl="2">
              <a:lnSpc>
                <a:spcPct val="100000"/>
              </a:lnSpc>
            </a:pPr>
            <a:r>
              <a:rPr lang="en-US" dirty="0"/>
              <a:t>The initialization can be done by the called method </a:t>
            </a:r>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58</a:t>
            </a:fld>
            <a:endParaRPr lang="en-US" sz="1100" dirty="0"/>
          </a:p>
        </p:txBody>
      </p:sp>
    </p:spTree>
    <p:extLst>
      <p:ext uri="{BB962C8B-B14F-4D97-AF65-F5344CB8AC3E}">
        <p14:creationId xmlns:p14="http://schemas.microsoft.com/office/powerpoint/2010/main" val="3064128886"/>
      </p:ext>
    </p:extLst>
  </p:cSld>
  <p:clrMapOvr>
    <a:masterClrMapping/>
  </p:clrMapOvr>
  <p:transition spd="med" advClick="0" advTm="2000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r>
              <a:rPr lang="en-US"/>
              <a:t>Passing Parameters</a:t>
            </a:r>
            <a:endParaRPr lang="bg-BG"/>
          </a:p>
        </p:txBody>
      </p:sp>
      <p:sp>
        <p:nvSpPr>
          <p:cNvPr id="533507" name="Rectangle 3"/>
          <p:cNvSpPr>
            <a:spLocks noGrp="1" noChangeArrowheads="1"/>
          </p:cNvSpPr>
          <p:nvPr>
            <p:ph idx="1"/>
          </p:nvPr>
        </p:nvSpPr>
        <p:spPr/>
        <p:txBody>
          <a:bodyPr/>
          <a:lstStyle/>
          <a:p>
            <a:pPr>
              <a:lnSpc>
                <a:spcPct val="100000"/>
              </a:lnSpc>
            </a:pPr>
            <a:r>
              <a:rPr lang="en-US" dirty="0"/>
              <a:t>Parameters can be passed in several ways to the methods:</a:t>
            </a:r>
          </a:p>
          <a:p>
            <a:pPr lvl="1">
              <a:lnSpc>
                <a:spcPct val="100000"/>
              </a:lnSpc>
            </a:pPr>
            <a:r>
              <a:rPr lang="en-US" dirty="0">
                <a:solidFill>
                  <a:schemeClr val="accent5">
                    <a:lumMod val="20000"/>
                    <a:lumOff val="80000"/>
                  </a:schemeClr>
                </a:solidFill>
                <a:latin typeface="Consolas" pitchFamily="49" charset="0"/>
              </a:rPr>
              <a:t>ref</a:t>
            </a:r>
            <a:endParaRPr lang="bg-BG" dirty="0">
              <a:solidFill>
                <a:schemeClr val="accent5">
                  <a:lumMod val="20000"/>
                  <a:lumOff val="80000"/>
                </a:schemeClr>
              </a:solidFill>
              <a:latin typeface="Consolas" pitchFamily="49" charset="0"/>
            </a:endParaRPr>
          </a:p>
          <a:p>
            <a:pPr lvl="2">
              <a:lnSpc>
                <a:spcPct val="100000"/>
              </a:lnSpc>
            </a:pPr>
            <a:r>
              <a:rPr lang="en-US" dirty="0"/>
              <a:t>Passed by stack address for both </a:t>
            </a:r>
            <a:r>
              <a:rPr lang="en-US" dirty="0" smtClean="0"/>
              <a:t>value </a:t>
            </a:r>
            <a:r>
              <a:rPr lang="en-US" dirty="0"/>
              <a:t>types and reference types</a:t>
            </a:r>
            <a:endParaRPr lang="bg-BG" dirty="0"/>
          </a:p>
          <a:p>
            <a:pPr lvl="2">
              <a:lnSpc>
                <a:spcPct val="100000"/>
              </a:lnSpc>
            </a:pPr>
            <a:r>
              <a:rPr lang="en-US" dirty="0"/>
              <a:t>Initialization can't be done by the </a:t>
            </a:r>
            <a:r>
              <a:rPr lang="en-US" dirty="0" smtClean="0"/>
              <a:t>called </a:t>
            </a:r>
            <a:r>
              <a:rPr lang="en-US" dirty="0"/>
              <a:t>method</a:t>
            </a:r>
            <a:r>
              <a:rPr lang="bg-BG" dirty="0"/>
              <a:t> – </a:t>
            </a:r>
            <a:r>
              <a:rPr lang="en-US" dirty="0"/>
              <a:t>access is for read </a:t>
            </a:r>
            <a:r>
              <a:rPr lang="en-US" dirty="0" smtClean="0"/>
              <a:t>and </a:t>
            </a:r>
            <a:r>
              <a:rPr lang="en-US" dirty="0"/>
              <a:t>write</a:t>
            </a:r>
            <a:endParaRPr lang="bg-BG"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59</a:t>
            </a:fld>
            <a:endParaRPr lang="en-US" sz="1100" dirty="0"/>
          </a:p>
        </p:txBody>
      </p:sp>
      <p:pic>
        <p:nvPicPr>
          <p:cNvPr id="26626" name="Picture 2" descr="http://www.mindfulness.co.za/images/peblesta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0" y="4800600"/>
            <a:ext cx="1905000" cy="1666875"/>
          </a:xfrm>
          <a:prstGeom prst="rect">
            <a:avLst/>
          </a:prstGeom>
          <a:ln>
            <a:noFill/>
          </a:ln>
          <a:effectLst>
            <a:softEdge rad="112500"/>
          </a:effectLst>
        </p:spPr>
      </p:pic>
    </p:spTree>
    <p:extLst>
      <p:ext uri="{BB962C8B-B14F-4D97-AF65-F5344CB8AC3E}">
        <p14:creationId xmlns:p14="http://schemas.microsoft.com/office/powerpoint/2010/main" val="2776805078"/>
      </p:ext>
    </p:extLst>
  </p:cSld>
  <p:clrMapOvr>
    <a:masterClrMapping/>
  </p:clrMapOvr>
  <p:transition spd="med" advClick="0" advTm="2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.NET CTS Types Hierarchy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61449" name="Picture 9"/>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4815" y="1321535"/>
            <a:ext cx="8214288" cy="4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531362"/>
      </p:ext>
    </p:extLst>
  </p:cSld>
  <p:clrMapOvr>
    <a:masterClrMapping/>
  </p:clrMapOvr>
  <p:transition spd="med" advClick="0" advTm="2000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582613" y="990600"/>
            <a:ext cx="7951788" cy="56388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noAutofit/>
          </a:bodyPr>
          <a:lstStyle/>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public class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public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name;</a:t>
            </a:r>
          </a:p>
          <a:p>
            <a:pPr eaLnBrk="0" hangingPunct="0">
              <a:lnSpc>
                <a:spcPct val="95000"/>
              </a:lnSpc>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IncorrectModifyStudent(Student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ModifyStudent(ref Student student)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new Student("Changed: " + student.name);</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static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Main</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Student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 = new Student("Nakov");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IncorrectModifyStudent(s</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Nakov</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ModifyStudent(ref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a:t>
            </a:r>
          </a:p>
          <a:p>
            <a:pPr eaLnBrk="0" hangingPunct="0">
              <a:lnSpc>
                <a:spcPct val="9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Console.WriteLine(s.name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Changed: Nakov</a:t>
            </a: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lnSpc>
                <a:spcPct val="75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494595" name="Rectangle 3"/>
          <p:cNvSpPr>
            <a:spLocks noGrp="1" noChangeArrowheads="1"/>
          </p:cNvSpPr>
          <p:nvPr>
            <p:ph type="title"/>
          </p:nvPr>
        </p:nvSpPr>
        <p:spPr>
          <a:noFill/>
          <a:ln/>
          <a:effectLst>
            <a:outerShdw dist="17961" dir="2700000" algn="ctr" rotWithShape="0">
              <a:schemeClr val="bg2"/>
            </a:outerShdw>
          </a:effectLst>
        </p:spPr>
        <p:txBody>
          <a:bodyPr anchor="t"/>
          <a:lstStyle/>
          <a:p>
            <a:r>
              <a:rPr lang="en-US" sz="3600" dirty="0"/>
              <a:t>ref Parameters</a:t>
            </a:r>
            <a:r>
              <a:rPr lang="bg-BG" sz="3600" dirty="0"/>
              <a:t> – </a:t>
            </a:r>
            <a:r>
              <a:rPr lang="en-US" sz="3600" dirty="0"/>
              <a:t>Example</a:t>
            </a:r>
            <a:endParaRPr lang="bg-BG" sz="3600" dirty="0"/>
          </a:p>
        </p:txBody>
      </p:sp>
      <p:sp>
        <p:nvSpPr>
          <p:cNvPr id="4" name="Slide Number Placeholder 3"/>
          <p:cNvSpPr>
            <a:spLocks noGrp="1"/>
          </p:cNvSpPr>
          <p:nvPr>
            <p:ph type="sldNum" sz="quarter" idx="10"/>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60</a:t>
            </a:fld>
            <a:endParaRPr lang="en-US" sz="1100" dirty="0"/>
          </a:p>
        </p:txBody>
      </p:sp>
    </p:spTree>
    <p:extLst>
      <p:ext uri="{BB962C8B-B14F-4D97-AF65-F5344CB8AC3E}">
        <p14:creationId xmlns:p14="http://schemas.microsoft.com/office/powerpoint/2010/main" val="1618877943"/>
      </p:ext>
    </p:extLst>
  </p:cSld>
  <p:clrMapOvr>
    <a:masterClrMapping/>
  </p:clrMapOvr>
  <p:transition spd="med" advClick="0" advTm="2000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ctrTitle"/>
          </p:nvPr>
        </p:nvSpPr>
        <p:spPr>
          <a:xfrm>
            <a:off x="2590800" y="2133600"/>
            <a:ext cx="6553200" cy="685800"/>
          </a:xfrm>
        </p:spPr>
        <p:txBody>
          <a:bodyPr/>
          <a:lstStyle/>
          <a:p>
            <a:pPr>
              <a:lnSpc>
                <a:spcPct val="110000"/>
              </a:lnSpc>
            </a:pPr>
            <a:r>
              <a:rPr lang="en-US" dirty="0"/>
              <a:t>ref Parameters</a:t>
            </a:r>
            <a:endParaRPr lang="en-US" noProof="1"/>
          </a:p>
        </p:txBody>
      </p:sp>
      <p:sp>
        <p:nvSpPr>
          <p:cNvPr id="4" name="Subtitle 3"/>
          <p:cNvSpPr>
            <a:spLocks noGrp="1"/>
          </p:cNvSpPr>
          <p:nvPr>
            <p:ph type="subTitle" idx="1"/>
          </p:nvPr>
        </p:nvSpPr>
        <p:spPr>
          <a:xfrm>
            <a:off x="2590800" y="3088479"/>
            <a:ext cx="6553200" cy="569120"/>
          </a:xfrm>
        </p:spPr>
        <p:txBody>
          <a:bodyPr/>
          <a:lstStyle/>
          <a:p>
            <a:r>
              <a:rPr smtClean="0"/>
              <a:t>Live Demo</a:t>
            </a:r>
            <a:endParaRPr lang="bg-BG" dirty="0"/>
          </a:p>
        </p:txBody>
      </p:sp>
      <p:pic>
        <p:nvPicPr>
          <p:cNvPr id="22530" name="Picture 2" descr="http://www.ddb-tech.com/pro/basic-technical-parameter/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962400"/>
            <a:ext cx="3627119" cy="1828801"/>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856701166"/>
      </p:ext>
    </p:extLst>
  </p:cSld>
  <p:clrMapOvr>
    <a:masterClrMapping/>
  </p:clrMapOvr>
  <p:transition spd="med" advClick="0" advTm="2000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533400" y="914400"/>
            <a:ext cx="8077200" cy="563231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class TestOutParameters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static 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Main()</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Rectangle rect = new Rectangle(5,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Point location;</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 dimensions;</a:t>
            </a:r>
          </a:p>
          <a:p>
            <a:pPr eaLnBrk="0" hangingPunct="0">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Location and dimension are not pre-initialized!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rect.GetLocationAndDimensions(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out location, out dimensions);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Console.WriteLine("({0}, {1}, {2}, {3})",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location.x, location.y,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dimensions.width, dimensions.height);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 Result: (5, 10, 12, 8)</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500740" name="Rectangle 4"/>
          <p:cNvSpPr>
            <a:spLocks noGrp="1" noChangeArrowheads="1"/>
          </p:cNvSpPr>
          <p:nvPr>
            <p:ph type="title"/>
          </p:nvPr>
        </p:nvSpPr>
        <p:spPr/>
        <p:txBody>
          <a:bodyPr/>
          <a:lstStyle/>
          <a:p>
            <a:r>
              <a:rPr lang="en-US" dirty="0"/>
              <a:t>out Parameters</a:t>
            </a:r>
            <a:r>
              <a:rPr lang="bg-BG" dirty="0"/>
              <a:t> – </a:t>
            </a:r>
            <a:r>
              <a:rPr lang="en-US" dirty="0"/>
              <a:t>Example</a:t>
            </a:r>
            <a:endParaRPr lang="bg-BG" dirty="0"/>
          </a:p>
        </p:txBody>
      </p:sp>
      <p:sp>
        <p:nvSpPr>
          <p:cNvPr id="6" name="Slide Number Placeholder 3"/>
          <p:cNvSpPr>
            <a:spLocks noGrp="1"/>
          </p:cNvSpPr>
          <p:nvPr>
            <p:ph type="sldNum" sz="quarter" idx="11"/>
          </p:nvPr>
        </p:nvSpPr>
        <p:spPr>
          <a:xfrm>
            <a:off x="8610600" y="6553200"/>
            <a:ext cx="457200" cy="228600"/>
          </a:xfrm>
          <a:prstGeom prst="rect">
            <a:avLst/>
          </a:prstGeom>
        </p:spPr>
        <p:txBody>
          <a:bodyPr/>
          <a:lstStyle/>
          <a:p>
            <a:pPr algn="r">
              <a:defRPr/>
            </a:pPr>
            <a:fld id="{58452FF4-89E3-4D1B-9927-2DBDC00E58D7}" type="slidenum">
              <a:rPr lang="en-US" sz="1100" smtClean="0"/>
              <a:pPr algn="r">
                <a:defRPr/>
              </a:pPr>
              <a:t>62</a:t>
            </a:fld>
            <a:endParaRPr lang="en-US" sz="1100" dirty="0"/>
          </a:p>
        </p:txBody>
      </p:sp>
    </p:spTree>
    <p:extLst>
      <p:ext uri="{BB962C8B-B14F-4D97-AF65-F5344CB8AC3E}">
        <p14:creationId xmlns:p14="http://schemas.microsoft.com/office/powerpoint/2010/main" val="1991482672"/>
      </p:ext>
    </p:extLst>
  </p:cSld>
  <p:clrMapOvr>
    <a:masterClrMapping/>
  </p:clrMapOvr>
  <p:transition spd="med" advClick="0" advTm="2000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ctrTitle"/>
          </p:nvPr>
        </p:nvSpPr>
        <p:spPr>
          <a:xfrm>
            <a:off x="304800" y="3962400"/>
            <a:ext cx="5638800" cy="685800"/>
          </a:xfrm>
        </p:spPr>
        <p:txBody>
          <a:bodyPr/>
          <a:lstStyle/>
          <a:p>
            <a:pPr>
              <a:lnSpc>
                <a:spcPct val="110000"/>
              </a:lnSpc>
            </a:pPr>
            <a:r>
              <a:rPr lang="en-US" dirty="0"/>
              <a:t>out Parameters</a:t>
            </a:r>
            <a:endParaRPr lang="en-US" noProof="1"/>
          </a:p>
        </p:txBody>
      </p:sp>
      <p:sp>
        <p:nvSpPr>
          <p:cNvPr id="4" name="Subtitle 3"/>
          <p:cNvSpPr>
            <a:spLocks noGrp="1"/>
          </p:cNvSpPr>
          <p:nvPr>
            <p:ph type="subTitle" idx="1"/>
          </p:nvPr>
        </p:nvSpPr>
        <p:spPr>
          <a:xfrm>
            <a:off x="0" y="4764879"/>
            <a:ext cx="6248400" cy="569120"/>
          </a:xfrm>
        </p:spPr>
        <p:txBody>
          <a:bodyPr/>
          <a:lstStyle/>
          <a:p>
            <a:r>
              <a:rPr smtClean="0"/>
              <a:t>Live Demo</a:t>
            </a:r>
            <a:endParaRPr lang="bg-BG" dirty="0"/>
          </a:p>
        </p:txBody>
      </p:sp>
      <p:pic>
        <p:nvPicPr>
          <p:cNvPr id="18434" name="Picture 2" descr="http://i7.photobucket.com/albums/y263/smurf4christ/hand_reaching_out_small-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762000"/>
            <a:ext cx="2133600" cy="2667000"/>
          </a:xfrm>
          <a:prstGeom prst="roundRect">
            <a:avLst>
              <a:gd name="adj" fmla="val 4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6686210"/>
      </p:ext>
    </p:extLst>
  </p:cSld>
  <p:clrMapOvr>
    <a:masterClrMapping/>
  </p:clrMapOvr>
  <p:transition spd="med" advClick="0" advTm="2000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outerShdw blurRad="50800" dist="38100" algn="tr" rotWithShape="0">
                    <a:prstClr val="black">
                      <a:alpha val="40000"/>
                    </a:prstClr>
                  </a:outerShdw>
                </a:effectLst>
              </a:rPr>
              <a:t>Common Type System</a:t>
            </a:r>
            <a:endParaRPr lang="en-US" dirty="0"/>
          </a:p>
        </p:txBody>
      </p:sp>
      <p:sp>
        <p:nvSpPr>
          <p:cNvPr id="7" name="Text Placeholder 6"/>
          <p:cNvSpPr txBox="1">
            <a:spLocks noGrp="1"/>
          </p:cNvSpPr>
          <p:nvPr>
            <p:ph type="body" sz="quarter" idx="10"/>
          </p:nvPr>
        </p:nvSpPr>
        <p:spPr>
          <a:xfrm>
            <a:off x="5410200" y="6400800"/>
            <a:ext cx="3615487" cy="369332"/>
          </a:xfrm>
          <a:prstGeom prst="rect">
            <a:avLst/>
          </a:prstGeom>
          <a:noFill/>
        </p:spPr>
        <p:txBody>
          <a:bodyPr wrap="square" rtlCol="0">
            <a:spAutoFit/>
          </a:bodyPr>
          <a:ls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pPr algn="r"/>
            <a:r>
              <a:rPr lang="en-US" sz="1800" b="1" dirty="0" smtClean="0">
                <a:hlinkClick r:id="rId2"/>
              </a:rPr>
              <a:t>http://academy.telerik.com</a:t>
            </a:r>
            <a:endParaRPr lang="en-US" sz="1800" b="1" dirty="0"/>
          </a:p>
        </p:txBody>
      </p:sp>
    </p:spTree>
    <p:extLst>
      <p:ext uri="{BB962C8B-B14F-4D97-AF65-F5344CB8AC3E}">
        <p14:creationId xmlns:p14="http://schemas.microsoft.com/office/powerpoint/2010/main" val="1495586671"/>
      </p:ext>
    </p:extLst>
  </p:cSld>
  <p:clrMapOvr>
    <a:masterClrMapping/>
  </p:clrMapOvr>
  <p:transition spd="med" advClick="0" advTm="20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444500" indent="-444500">
              <a:buFont typeface="+mj-lt"/>
              <a:buAutoNum type="arabicPeriod"/>
              <a:tabLst/>
            </a:pPr>
            <a:r>
              <a:rPr lang="en-US" sz="2800" dirty="0" smtClean="0">
                <a:solidFill>
                  <a:schemeClr val="tx1">
                    <a:lumMod val="40000"/>
                    <a:lumOff val="60000"/>
                  </a:schemeClr>
                </a:solidFill>
              </a:rPr>
              <a:t>Define a class</a:t>
            </a:r>
            <a:r>
              <a:rPr lang="bg-BG" dirty="0" smtClean="0">
                <a:effectLst>
                  <a:outerShdw blurRad="50800" dist="38100" algn="tr" rotWithShape="0">
                    <a:prstClr val="black">
                      <a:alpha val="40000"/>
                    </a:prstClr>
                  </a:outerShdw>
                </a:effectLst>
              </a:rPr>
              <a:t> </a:t>
            </a:r>
            <a:r>
              <a:rPr lang="bg-BG"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solidFill>
                  <a:schemeClr val="tx1">
                    <a:lumMod val="40000"/>
                    <a:lumOff val="60000"/>
                  </a:schemeClr>
                </a:solidFill>
              </a:rPr>
              <a:t>, which contains data about a student – first, middle and last name, SSN, permanent address, mobile phone </a:t>
            </a:r>
            <a:r>
              <a:rPr lang="bg-BG" sz="2800" dirty="0" smtClean="0">
                <a:solidFill>
                  <a:schemeClr val="tx1">
                    <a:lumMod val="40000"/>
                    <a:lumOff val="60000"/>
                  </a:schemeClr>
                </a:solidFill>
              </a:rPr>
              <a:t>e-mail, </a:t>
            </a:r>
            <a:r>
              <a:rPr lang="en-US" sz="2800" dirty="0" smtClean="0">
                <a:solidFill>
                  <a:schemeClr val="tx1">
                    <a:lumMod val="40000"/>
                    <a:lumOff val="60000"/>
                  </a:schemeClr>
                </a:solidFill>
              </a:rPr>
              <a:t>course</a:t>
            </a:r>
            <a:r>
              <a:rPr lang="bg-BG" sz="2800" dirty="0" smtClean="0">
                <a:solidFill>
                  <a:schemeClr val="tx1">
                    <a:lumMod val="40000"/>
                    <a:lumOff val="60000"/>
                  </a:schemeClr>
                </a:solidFill>
              </a:rPr>
              <a:t>, </a:t>
            </a:r>
            <a:r>
              <a:rPr lang="en-US" sz="2800" dirty="0" smtClean="0">
                <a:solidFill>
                  <a:schemeClr val="tx1">
                    <a:lumMod val="40000"/>
                    <a:lumOff val="60000"/>
                  </a:schemeClr>
                </a:solidFill>
              </a:rPr>
              <a:t>specialty</a:t>
            </a:r>
            <a:r>
              <a:rPr lang="bg-BG" sz="2800" dirty="0" smtClean="0">
                <a:solidFill>
                  <a:schemeClr val="tx1">
                    <a:lumMod val="40000"/>
                    <a:lumOff val="60000"/>
                  </a:schemeClr>
                </a:solidFill>
              </a:rPr>
              <a:t>, </a:t>
            </a:r>
            <a:r>
              <a:rPr lang="en-US" sz="2800" dirty="0" smtClean="0">
                <a:solidFill>
                  <a:schemeClr val="tx1">
                    <a:lumMod val="40000"/>
                    <a:lumOff val="60000"/>
                  </a:schemeClr>
                </a:solidFill>
              </a:rPr>
              <a:t>university</a:t>
            </a:r>
            <a:r>
              <a:rPr lang="bg-BG" sz="2800" dirty="0" smtClean="0">
                <a:solidFill>
                  <a:schemeClr val="tx1">
                    <a:lumMod val="40000"/>
                    <a:lumOff val="60000"/>
                  </a:schemeClr>
                </a:solidFill>
              </a:rPr>
              <a:t>,</a:t>
            </a:r>
            <a:r>
              <a:rPr lang="en-US" sz="2800" dirty="0" smtClean="0">
                <a:solidFill>
                  <a:schemeClr val="tx1">
                    <a:lumMod val="40000"/>
                    <a:lumOff val="60000"/>
                  </a:schemeClr>
                </a:solidFill>
              </a:rPr>
              <a:t> faculty. Use an </a:t>
            </a:r>
            <a:r>
              <a:rPr lang="bg-BG" sz="2800" dirty="0" smtClean="0">
                <a:solidFill>
                  <a:schemeClr val="tx1">
                    <a:lumMod val="40000"/>
                    <a:lumOff val="60000"/>
                  </a:schemeClr>
                </a:solidFill>
              </a:rPr>
              <a:t>enumeration</a:t>
            </a:r>
            <a:r>
              <a:rPr lang="en-US" sz="2800" dirty="0" smtClean="0">
                <a:solidFill>
                  <a:schemeClr val="tx1">
                    <a:lumMod val="40000"/>
                    <a:lumOff val="60000"/>
                  </a:schemeClr>
                </a:solidFill>
              </a:rPr>
              <a:t> for the specialties, universities and faculties. Override the standard methods, inherited by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System.Object</a:t>
            </a:r>
            <a:r>
              <a:rPr lang="en-US" dirty="0" smtClean="0">
                <a:solidFill>
                  <a:schemeClr val="tx1">
                    <a:lumMod val="40000"/>
                    <a:lumOff val="60000"/>
                  </a:schemeClr>
                </a:solidFill>
                <a:effectLst>
                  <a:outerShdw blurRad="50800" dist="38100" algn="tr" rotWithShape="0">
                    <a:prstClr val="black">
                      <a:alpha val="40000"/>
                    </a:prstClr>
                  </a:outerShdw>
                </a:effectLst>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ln w="500">
                  <a:noFill/>
                </a:ln>
                <a:solidFill>
                  <a:schemeClr val="tx1">
                    <a:lumMod val="40000"/>
                    <a:lumOff val="60000"/>
                  </a:schemeClr>
                </a:solidFill>
                <a:cs typeface="Consolas" pitchFamily="49" charset="0"/>
              </a:rPr>
              <a:t>,</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solidFill>
                  <a:schemeClr val="tx1">
                    <a:lumMod val="40000"/>
                    <a:lumOff val="60000"/>
                  </a:schemeClr>
                </a:solidFill>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 operators</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and</a:t>
            </a:r>
            <a:r>
              <a:rPr lang="bg-BG"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ln w="500">
                  <a:noFill/>
                </a:ln>
                <a:solidFill>
                  <a:schemeClr val="tx1">
                    <a:lumMod val="40000"/>
                    <a:lumOff val="60000"/>
                  </a:schemeClr>
                </a:solidFill>
                <a:cs typeface="Consolas" pitchFamily="49" charset="0"/>
              </a:rPr>
              <a:t>.</a:t>
            </a:r>
            <a:endParaRPr lang="en-US" sz="2800" dirty="0" smtClean="0">
              <a:ln w="500">
                <a:noFill/>
              </a:ln>
              <a:solidFill>
                <a:schemeClr val="tx1">
                  <a:lumMod val="40000"/>
                  <a:lumOff val="60000"/>
                </a:schemeClr>
              </a:solidFill>
              <a:cs typeface="Consolas" pitchFamily="49" charset="0"/>
            </a:endParaRPr>
          </a:p>
          <a:p>
            <a:pPr marL="444500" indent="-444500">
              <a:buFont typeface="+mj-lt"/>
              <a:buAutoNum type="arabicPeriod"/>
              <a:tabLst/>
            </a:pPr>
            <a:r>
              <a:rPr lang="en-US" sz="2800" dirty="0" smtClean="0">
                <a:solidFill>
                  <a:schemeClr val="tx1">
                    <a:lumMod val="40000"/>
                    <a:lumOff val="60000"/>
                  </a:schemeClr>
                </a:solidFill>
              </a:rPr>
              <a:t>Add implementations of the </a:t>
            </a:r>
            <a:r>
              <a:rPr lang="en-US" sz="2800" noProof="1"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The </a:t>
            </a:r>
            <a:r>
              <a:rPr lang="en-US" sz="2800" noProof="1" smtClean="0">
                <a:ln w="500">
                  <a:noFill/>
                </a:ln>
                <a:solidFill>
                  <a:schemeClr val="accent5">
                    <a:lumMod val="20000"/>
                    <a:lumOff val="80000"/>
                  </a:schemeClr>
                </a:solidFill>
                <a:latin typeface="Consolas" pitchFamily="49" charset="0"/>
                <a:cs typeface="Consolas" pitchFamily="49" charset="0"/>
              </a:rPr>
              <a:t>Clone</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method should deeply copy all object's fields into a new object of type </a:t>
            </a:r>
            <a:r>
              <a:rPr lang="en-US" sz="2800" noProof="1" smtClean="0">
                <a:ln w="500">
                  <a:noFill/>
                </a:ln>
                <a:solidFill>
                  <a:schemeClr val="accent5">
                    <a:lumMod val="20000"/>
                    <a:lumOff val="80000"/>
                  </a:schemeClr>
                </a:solidFill>
                <a:latin typeface="Consolas" pitchFamily="49" charset="0"/>
                <a:cs typeface="Consolas" pitchFamily="49" charset="0"/>
              </a:rPr>
              <a:t>Student</a:t>
            </a:r>
            <a:r>
              <a:rPr lang="en-US" sz="2800" dirty="0" smtClean="0">
                <a:effectLst>
                  <a:outerShdw blurRad="50800" dist="38100" algn="tr" rotWithShape="0">
                    <a:prstClr val="black">
                      <a:alpha val="40000"/>
                    </a:prstClr>
                  </a:outerShdw>
                </a:effectLst>
              </a:rPr>
              <a:t>.</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637611600"/>
      </p:ext>
    </p:extLst>
  </p:cSld>
  <p:clrMapOvr>
    <a:masterClrMapping/>
  </p:clrMapOvr>
  <p:transition spd="med" advClick="0" advTm="2000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a:xfrm>
            <a:off x="228600" y="838200"/>
            <a:ext cx="8686800" cy="5791200"/>
          </a:xfrm>
        </p:spPr>
        <p:txBody>
          <a:bodyPr/>
          <a:lstStyle/>
          <a:p>
            <a:pPr marL="444500" indent="-444500">
              <a:buFont typeface="+mj-lt"/>
              <a:buAutoNum type="arabicPeriod" startAt="3"/>
              <a:tabLst/>
            </a:pPr>
            <a:r>
              <a:rPr lang="en-US" sz="2800" dirty="0" smtClean="0">
                <a:solidFill>
                  <a:schemeClr val="tx1">
                    <a:lumMod val="40000"/>
                    <a:lumOff val="60000"/>
                  </a:schemeClr>
                </a:solidFill>
              </a:rPr>
              <a:t>Implement the </a:t>
            </a:r>
            <a:r>
              <a:rPr lang="bg-BG" sz="2800" dirty="0" smtClean="0">
                <a:solidFill>
                  <a:schemeClr val="tx1">
                    <a:lumMod val="40000"/>
                    <a:lumOff val="60000"/>
                  </a:schemeClr>
                </a:solidFill>
              </a:rPr>
              <a:t> </a:t>
            </a:r>
            <a:r>
              <a:rPr lang="en-US" sz="2800" noProof="1" smtClean="0">
                <a:ln w="500">
                  <a:noFill/>
                </a:ln>
                <a:solidFill>
                  <a:schemeClr val="accent5">
                    <a:lumMod val="20000"/>
                    <a:lumOff val="80000"/>
                  </a:schemeClr>
                </a:solidFill>
                <a:latin typeface="Consolas" pitchFamily="49" charset="0"/>
                <a:cs typeface="Consolas" pitchFamily="49" charset="0"/>
              </a:rPr>
              <a:t>IComparable</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itchFamily="49" charset="0"/>
                <a:cs typeface="Consolas" pitchFamily="49" charset="0"/>
              </a:rPr>
              <a:t>&lt;Student&gt;</a:t>
            </a:r>
            <a:r>
              <a:rPr lang="en-US" sz="2800" dirty="0" smtClean="0">
                <a:effectLst>
                  <a:outerShdw blurRad="50800" dist="38100" algn="tr" rotWithShape="0">
                    <a:prstClr val="black">
                      <a:alpha val="40000"/>
                    </a:prstClr>
                  </a:outerShdw>
                </a:effectLst>
              </a:rPr>
              <a:t> </a:t>
            </a:r>
            <a:r>
              <a:rPr lang="en-US" sz="2800" dirty="0" smtClean="0">
                <a:solidFill>
                  <a:schemeClr val="tx1">
                    <a:lumMod val="40000"/>
                    <a:lumOff val="60000"/>
                  </a:schemeClr>
                </a:solidFill>
              </a:rPr>
              <a:t>interface to compare students by names (as first criteria, in lexicographic order) and by social security number (as second criteria, in increasing order).</a:t>
            </a:r>
          </a:p>
          <a:p>
            <a:pPr marL="444500" indent="-444500">
              <a:buFont typeface="+mj-lt"/>
              <a:buAutoNum type="arabicPeriod" startAt="3"/>
              <a:tabLst/>
            </a:pPr>
            <a:r>
              <a:rPr lang="en-US" sz="2800" dirty="0" smtClean="0"/>
              <a:t>Create a class </a:t>
            </a:r>
            <a:r>
              <a:rPr lang="en-US" sz="2800" dirty="0" smtClean="0">
                <a:solidFill>
                  <a:schemeClr val="accent5">
                    <a:lumMod val="20000"/>
                    <a:lumOff val="80000"/>
                  </a:schemeClr>
                </a:solidFill>
                <a:latin typeface="Consolas" pitchFamily="49" charset="0"/>
              </a:rPr>
              <a:t>Person</a:t>
            </a:r>
            <a:r>
              <a:rPr lang="en-US" sz="2800" dirty="0" smtClean="0"/>
              <a:t> with two fields – name and age. Age can be left unspecified (may contain </a:t>
            </a:r>
            <a:r>
              <a:rPr lang="en-US" sz="2800" dirty="0" smtClean="0">
                <a:solidFill>
                  <a:schemeClr val="accent5">
                    <a:lumMod val="20000"/>
                    <a:lumOff val="80000"/>
                  </a:schemeClr>
                </a:solidFill>
                <a:effectLst>
                  <a:outerShdw blurRad="38100" dist="38100" dir="2700000" algn="tl">
                    <a:srgbClr val="000000"/>
                  </a:outerShdw>
                </a:effectLst>
                <a:latin typeface="Consolas" pitchFamily="49" charset="0"/>
              </a:rPr>
              <a:t>null</a:t>
            </a:r>
            <a:r>
              <a:rPr lang="en-US" sz="2800" dirty="0" smtClean="0">
                <a:solidFill>
                  <a:schemeClr val="hlink"/>
                </a:solidFill>
                <a:effectLst>
                  <a:outerShdw blurRad="38100" dist="38100" dir="2700000" algn="tl">
                    <a:srgbClr val="000000"/>
                  </a:outerShdw>
                </a:effectLst>
              </a:rPr>
              <a:t> </a:t>
            </a:r>
            <a:r>
              <a:rPr lang="en-US" sz="2800" dirty="0" smtClean="0"/>
              <a:t>value. Override </a:t>
            </a:r>
            <a:r>
              <a:rPr lang="en-US" sz="2800" noProof="1" smtClean="0">
                <a:solidFill>
                  <a:schemeClr val="accent5">
                    <a:lumMod val="20000"/>
                    <a:lumOff val="80000"/>
                  </a:schemeClr>
                </a:solidFill>
                <a:latin typeface="Consolas" pitchFamily="49" charset="0"/>
              </a:rPr>
              <a:t>ToString()</a:t>
            </a:r>
            <a:r>
              <a:rPr lang="en-US" sz="2800" dirty="0" smtClean="0"/>
              <a:t> to display the information of a person and if age is not specified – to say so. Write a program to test this functionality.</a:t>
            </a:r>
          </a:p>
          <a:p>
            <a:pPr marL="444500" indent="-444500">
              <a:buFont typeface="+mj-lt"/>
              <a:buAutoNum type="arabicPeriod" startAt="3"/>
              <a:tabLst/>
            </a:pPr>
            <a:r>
              <a:rPr lang="en-US" sz="2800" dirty="0" smtClean="0"/>
              <a:t>Define a class BitArray64 to hold 64 bit values inside an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ulong</a:t>
            </a:r>
            <a:r>
              <a:rPr lang="en-US" sz="2800" dirty="0" smtClean="0"/>
              <a:t> value. Implement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IEnumerable&lt;int&gt;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Equals(…)</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GetHashCode()</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 and </a:t>
            </a:r>
            <a:r>
              <a:rPr lang="en-US" sz="2800" noProof="1" smtClean="0">
                <a:solidFill>
                  <a:schemeClr val="accent5">
                    <a:lumMod val="20000"/>
                    <a:lumOff val="80000"/>
                  </a:schemeClr>
                </a:solidFill>
                <a:latin typeface="Consolas" panose="020B0609020204030204" pitchFamily="49" charset="0"/>
                <a:cs typeface="Consolas" panose="020B0609020204030204" pitchFamily="49" charset="0"/>
              </a:rPr>
              <a:t>!=</a:t>
            </a:r>
            <a:r>
              <a:rPr lang="en-US" sz="2800" dirty="0" smtClean="0"/>
              <a:t>.</a:t>
            </a:r>
            <a:endParaRPr lang="bg-BG"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1964932849"/>
      </p:ext>
    </p:extLst>
  </p:cSld>
  <p:clrMapOvr>
    <a:masterClrMapping/>
  </p:clrMapOvr>
  <p:transition spd="med" advClick="0" advTm="2000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p:txBody>
          <a:bodyPr/>
          <a:lstStyle/>
          <a:p>
            <a:pPr marL="450850" indent="-450850">
              <a:buFont typeface="+mj-lt"/>
              <a:buAutoNum type="arabicPeriod" startAt="6"/>
              <a:tabLst/>
            </a:pPr>
            <a:r>
              <a:rPr lang="en-US" sz="2800" dirty="0" smtClean="0">
                <a:solidFill>
                  <a:schemeClr val="tx1">
                    <a:lumMod val="40000"/>
                    <a:lumOff val="60000"/>
                  </a:schemeClr>
                </a:solidFill>
              </a:rPr>
              <a:t>* D</a:t>
            </a:r>
            <a:r>
              <a:rPr lang="en-US" sz="2800" dirty="0" smtClean="0">
                <a:effectLst>
                  <a:outerShdw blurRad="50800" dist="38100" algn="tr" rotWithShape="0">
                    <a:prstClr val="black">
                      <a:alpha val="40000"/>
                    </a:prstClr>
                  </a:outerShdw>
                </a:effectLst>
              </a:rPr>
              <a:t>efine the data structure binary search tree with operations for "adding new element", "searching element" and "deleting elements". It is not necessary to keep the tree balanced. Implement the standard methods from </a:t>
            </a:r>
            <a:r>
              <a:rPr lang="bg-BG" sz="2800" dirty="0" smtClean="0">
                <a:ln w="500">
                  <a:noFill/>
                </a:ln>
                <a:solidFill>
                  <a:schemeClr val="accent5">
                    <a:lumMod val="20000"/>
                    <a:lumOff val="80000"/>
                  </a:schemeClr>
                </a:solidFill>
                <a:latin typeface="Consolas" pitchFamily="49" charset="0"/>
                <a:cs typeface="Consolas" pitchFamily="49" charset="0"/>
              </a:rPr>
              <a:t>System.Object</a:t>
            </a:r>
            <a:r>
              <a:rPr lang="bg-BG" sz="2800" dirty="0" smtClean="0">
                <a:effectLst>
                  <a:outerShdw blurRad="50800" dist="38100" algn="tr" rotWithShape="0">
                    <a:prstClr val="black">
                      <a:alpha val="40000"/>
                    </a:prstClr>
                  </a:outerShdw>
                </a:effectLst>
              </a:rPr>
              <a:t> – </a:t>
            </a: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the operators for comparison </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Add and implement the </a:t>
            </a:r>
            <a:r>
              <a:rPr lang="bg-BG" sz="2800" dirty="0" smtClean="0">
                <a:ln w="500">
                  <a:noFill/>
                </a:ln>
                <a:solidFill>
                  <a:schemeClr val="accent5">
                    <a:lumMod val="20000"/>
                    <a:lumOff val="80000"/>
                  </a:schemeClr>
                </a:solidFill>
                <a:latin typeface="Consolas" pitchFamily="49" charset="0"/>
                <a:cs typeface="Consolas" pitchFamily="49" charset="0"/>
              </a:rPr>
              <a:t>ICloneable</a:t>
            </a:r>
            <a:r>
              <a:rPr lang="en-US" sz="2800" dirty="0" smtClean="0">
                <a:effectLst>
                  <a:outerShdw blurRad="50800" dist="38100" algn="tr" rotWithShape="0">
                    <a:prstClr val="black">
                      <a:alpha val="40000"/>
                    </a:prstClr>
                  </a:outerShdw>
                </a:effectLst>
              </a:rPr>
              <a:t> interface for deep copy of the tree. Remark: Use two types – structure </a:t>
            </a:r>
            <a:r>
              <a:rPr lang="bg-BG" sz="2800" dirty="0" smtClean="0">
                <a:ln w="500">
                  <a:noFill/>
                </a:ln>
                <a:solidFill>
                  <a:schemeClr val="accent5">
                    <a:lumMod val="20000"/>
                    <a:lumOff val="80000"/>
                  </a:schemeClr>
                </a:solidFill>
                <a:latin typeface="Consolas" pitchFamily="49" charset="0"/>
                <a:cs typeface="Consolas" pitchFamily="49" charset="0"/>
              </a:rPr>
              <a:t>BinarySe</a:t>
            </a:r>
            <a:r>
              <a:rPr lang="en-US" sz="2800" dirty="0" smtClean="0">
                <a:ln w="500">
                  <a:noFill/>
                </a:ln>
                <a:solidFill>
                  <a:schemeClr val="accent5">
                    <a:lumMod val="20000"/>
                    <a:lumOff val="80000"/>
                  </a:schemeClr>
                </a:solidFill>
                <a:latin typeface="Consolas" pitchFamily="49" charset="0"/>
                <a:cs typeface="Consolas" pitchFamily="49" charset="0"/>
              </a:rPr>
              <a:t>a</a:t>
            </a:r>
            <a:r>
              <a:rPr lang="bg-BG" sz="2800" dirty="0" smtClean="0">
                <a:ln w="500">
                  <a:noFill/>
                </a:ln>
                <a:solidFill>
                  <a:schemeClr val="accent5">
                    <a:lumMod val="20000"/>
                    <a:lumOff val="80000"/>
                  </a:schemeClr>
                </a:solidFill>
                <a:latin typeface="Consolas" pitchFamily="49" charset="0"/>
                <a:cs typeface="Consolas" pitchFamily="49" charset="0"/>
              </a:rPr>
              <a:t>rchTree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and class</a:t>
            </a:r>
            <a:r>
              <a:rPr lang="bg-BG" sz="2800" dirty="0" smtClean="0">
                <a:effectLst>
                  <a:outerShdw blurRad="50800" dist="38100" algn="tr" rotWithShape="0">
                    <a:prstClr val="black">
                      <a:alpha val="40000"/>
                    </a:prstClr>
                  </a:outerShdw>
                </a:effectLst>
              </a:rPr>
              <a:t> </a:t>
            </a:r>
            <a:r>
              <a:rPr lang="bg-BG" sz="2800" dirty="0" smtClean="0">
                <a:ln w="500">
                  <a:noFill/>
                </a:ln>
                <a:solidFill>
                  <a:schemeClr val="accent5">
                    <a:lumMod val="20000"/>
                    <a:lumOff val="80000"/>
                  </a:schemeClr>
                </a:solidFill>
                <a:latin typeface="Consolas" pitchFamily="49" charset="0"/>
                <a:cs typeface="Consolas" pitchFamily="49" charset="0"/>
              </a:rPr>
              <a:t>TreeNode</a:t>
            </a:r>
            <a:r>
              <a:rPr lang="bg-BG" sz="2800" dirty="0" smtClean="0">
                <a:effectLst>
                  <a:outerShdw blurRad="50800" dist="38100" algn="tr" rotWithShape="0">
                    <a:prstClr val="black">
                      <a:alpha val="40000"/>
                    </a:prstClr>
                  </a:outerShdw>
                </a:effectLst>
              </a:rPr>
              <a:t> (</a:t>
            </a:r>
            <a:r>
              <a:rPr lang="en-US" sz="2800" dirty="0" smtClean="0">
                <a:effectLst>
                  <a:outerShdw blurRad="50800" dist="38100" algn="tr" rotWithShape="0">
                    <a:prstClr val="black">
                      <a:alpha val="40000"/>
                    </a:prstClr>
                  </a:outerShdw>
                </a:effectLst>
              </a:rPr>
              <a:t>for the tree elements</a:t>
            </a:r>
            <a:r>
              <a:rPr lang="bg-BG" sz="2800" dirty="0" smtClean="0">
                <a:effectLst>
                  <a:outerShdw blurRad="50800" dist="38100" algn="tr" rotWithShape="0">
                    <a:prstClr val="black">
                      <a:alpha val="40000"/>
                    </a:prstClr>
                  </a:outerShdw>
                </a:effectLst>
              </a:rPr>
              <a:t>).</a:t>
            </a:r>
            <a:r>
              <a:rPr lang="en-US" sz="2800" dirty="0" smtClean="0">
                <a:effectLst>
                  <a:outerShdw blurRad="50800" dist="38100" algn="tr" rotWithShape="0">
                    <a:prstClr val="black">
                      <a:alpha val="40000"/>
                    </a:prstClr>
                  </a:outerShdw>
                </a:effectLst>
              </a:rPr>
              <a:t> Implement </a:t>
            </a:r>
            <a:r>
              <a:rPr lang="en-US" sz="2800" noProof="1" smtClean="0">
                <a:solidFill>
                  <a:schemeClr val="accent5">
                    <a:lumMod val="20000"/>
                    <a:lumOff val="80000"/>
                  </a:schemeClr>
                </a:solidFill>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IEnumerable&lt;T&gt;</a:t>
            </a:r>
            <a:r>
              <a:rPr lang="en-US" sz="2800" dirty="0" smtClean="0">
                <a:effectLst>
                  <a:outerShdw blurRad="50800" dist="38100" algn="tr" rotWithShape="0">
                    <a:prstClr val="black">
                      <a:alpha val="40000"/>
                    </a:prstClr>
                  </a:outerShdw>
                </a:effectLst>
              </a:rPr>
              <a:t> to traverse the tree.</a:t>
            </a:r>
            <a:endParaRPr lang="en-US" sz="2800" dirty="0" smtClean="0"/>
          </a:p>
          <a:p>
            <a:pPr marL="401638" indent="-401638">
              <a:buNone/>
              <a:tabLst>
                <a:tab pos="463550" algn="l"/>
              </a:tabLst>
            </a:pPr>
            <a:endParaRPr lang="en-US" sz="2800" dirty="0">
              <a:solidFill>
                <a:schemeClr val="tx1">
                  <a:lumMod val="75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013790556"/>
      </p:ext>
    </p:extLst>
  </p:cSld>
  <p:clrMapOvr>
    <a:masterClrMapping/>
  </p:clrMapOvr>
  <p:transition spd="med" advClick="0" advTm="20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effectLst>
                  <a:outerShdw blurRad="50800" dist="38100" algn="tr" rotWithShape="0">
                    <a:prstClr val="black">
                      <a:alpha val="40000"/>
                    </a:prstClr>
                  </a:outerShdw>
                </a:effectLst>
              </a:rPr>
              <a:t>The </a:t>
            </a:r>
            <a:r>
              <a:rPr lang="bg-BG" dirty="0" smtClean="0">
                <a:effectLst>
                  <a:outerShdw blurRad="50800" dist="38100" algn="tr" rotWithShape="0">
                    <a:prstClr val="black">
                      <a:alpha val="40000"/>
                    </a:prstClr>
                  </a:outerShdw>
                </a:effectLst>
              </a:rPr>
              <a:t>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r>
              <a:rPr lang="en-US" dirty="0" smtClean="0">
                <a:effectLst>
                  <a:outerShdw blurRad="50800" dist="38100" algn="tr" rotWithShape="0">
                    <a:prstClr val="black">
                      <a:alpha val="40000"/>
                    </a:prstClr>
                  </a:outerShdw>
                </a:effectLst>
              </a:rPr>
              <a:t> Type</a:t>
            </a:r>
            <a:endParaRPr lang="bg-BG" dirty="0" smtClean="0">
              <a:effectLst>
                <a:outerShdw blurRad="50800" dist="38100" algn="tr" rotWithShape="0">
                  <a:prstClr val="black">
                    <a:alpha val="40000"/>
                  </a:prst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704078"/>
            <a:ext cx="3028950" cy="3391922"/>
          </a:xfrm>
          <a:prstGeom prst="roundRect">
            <a:avLst>
              <a:gd name="adj" fmla="val 5056"/>
            </a:avLst>
          </a:prstGeom>
          <a:effectLst>
            <a:softEdge rad="127000"/>
          </a:effectLst>
        </p:spPr>
      </p:pic>
      <p:pic>
        <p:nvPicPr>
          <p:cNvPr id="1026" name="Picture 2" descr="http://cdn1.iconfinder.com/data/icons/IS_programmers_icon_pack_vol2/512/object.png"/>
          <p:cNvPicPr>
            <a:picLocks noChangeAspect="1" noChangeArrowheads="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9319">
            <a:off x="5638800" y="3365778"/>
            <a:ext cx="23622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1/15/Water-elpot-transparent-3D-balls.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0368481">
            <a:off x="722017" y="3051692"/>
            <a:ext cx="2943902" cy="27361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77379"/>
      </p:ext>
    </p:extLst>
  </p:cSld>
  <p:clrMapOvr>
    <a:masterClrMapping/>
  </p:clrMapOvr>
  <p:transition spd="med" advClick="0" advTm="20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50800" dist="38100" algn="tr" rotWithShape="0">
                    <a:prstClr val="black">
                      <a:alpha val="40000"/>
                    </a:prstClr>
                  </a:outerShdw>
                </a:effectLst>
              </a:rPr>
              <a:t>System.Object Type</a:t>
            </a:r>
            <a:r>
              <a:rPr lang="bg-BG" dirty="0" smtClean="0">
                <a:effectLst>
                  <a:outerShdw blurRad="50800" dist="38100" algn="tr" rotWithShape="0">
                    <a:prstClr val="black">
                      <a:alpha val="40000"/>
                    </a:prstClr>
                  </a:outerShdw>
                </a:effectLst>
              </a:rPr>
              <a:t> </a:t>
            </a:r>
            <a:endParaRPr lang="en-US"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Base class for each</a:t>
            </a:r>
            <a:r>
              <a:rPr lang="bg-BG" dirty="0" smtClean="0"/>
              <a:t> .NET</a:t>
            </a:r>
            <a:r>
              <a:rPr lang="en-US" dirty="0" smtClean="0"/>
              <a:t> type</a:t>
            </a:r>
            <a:endParaRPr lang="bg-BG" dirty="0" smtClean="0"/>
          </a:p>
          <a:p>
            <a:pPr lvl="1">
              <a:lnSpc>
                <a:spcPct val="100000"/>
              </a:lnSpc>
            </a:pPr>
            <a:r>
              <a:rPr lang="en-US" dirty="0" smtClean="0"/>
              <a:t>Inherited by default when</a:t>
            </a:r>
            <a:br>
              <a:rPr lang="en-US" dirty="0" smtClean="0"/>
            </a:br>
            <a:r>
              <a:rPr lang="en-US" dirty="0" smtClean="0"/>
              <a:t>a new type is defined</a:t>
            </a:r>
          </a:p>
          <a:p>
            <a:pPr>
              <a:lnSpc>
                <a:spcPct val="100000"/>
              </a:lnSpc>
            </a:pPr>
            <a:r>
              <a:rPr lang="en-US" dirty="0" smtClean="0"/>
              <a:t>Important virtual methods</a:t>
            </a:r>
            <a:r>
              <a:rPr lang="bg-BG" dirty="0" smtClean="0"/>
              <a:t>:</a:t>
            </a:r>
          </a:p>
          <a:p>
            <a:pPr lvl="1">
              <a:lnSpc>
                <a:spcPct val="100000"/>
              </a:lnSpc>
            </a:pPr>
            <a:r>
              <a:rPr lang="en-US" sz="2800" dirty="0" smtClean="0">
                <a:ln w="500">
                  <a:noFill/>
                </a:ln>
                <a:solidFill>
                  <a:schemeClr val="accent5">
                    <a:lumMod val="20000"/>
                    <a:lumOff val="80000"/>
                  </a:schemeClr>
                </a:solidFill>
                <a:latin typeface="Consolas" pitchFamily="49" charset="0"/>
                <a:cs typeface="Consolas" pitchFamily="49" charset="0"/>
              </a:rPr>
              <a:t>Equals</a:t>
            </a:r>
            <a:r>
              <a:rPr lang="bg-BG" sz="2800" dirty="0" smtClean="0">
                <a:ln w="500">
                  <a:noFill/>
                </a:ln>
                <a:solidFill>
                  <a:schemeClr val="accent5">
                    <a:lumMod val="20000"/>
                    <a:lumOff val="80000"/>
                  </a:schemeClr>
                </a:solidFill>
                <a:latin typeface="Consolas" pitchFamily="49" charset="0"/>
                <a:cs typeface="Consolas" pitchFamily="49" charset="0"/>
              </a:rPr>
              <a:t>()</a:t>
            </a:r>
            <a:r>
              <a:rPr lang="bg-BG" dirty="0" smtClean="0"/>
              <a:t> – </a:t>
            </a:r>
            <a:r>
              <a:rPr lang="en-US" dirty="0" smtClean="0"/>
              <a:t>comparison with other object</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ToString()</a:t>
            </a:r>
            <a:r>
              <a:rPr lang="bg-BG" dirty="0" smtClean="0"/>
              <a:t> – </a:t>
            </a:r>
            <a:r>
              <a:rPr lang="en-US" dirty="0" smtClean="0"/>
              <a:t>represents the object as a string</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GetHashCode()</a:t>
            </a:r>
            <a:r>
              <a:rPr lang="bg-BG" dirty="0" smtClean="0"/>
              <a:t> – </a:t>
            </a:r>
            <a:r>
              <a:rPr lang="en-US" dirty="0" smtClean="0"/>
              <a:t>evaluates the hash </a:t>
            </a:r>
            <a:br>
              <a:rPr lang="en-US" dirty="0" smtClean="0"/>
            </a:br>
            <a:r>
              <a:rPr lang="en-US" dirty="0" smtClean="0"/>
              <a:t>code (used with hash-tables)</a:t>
            </a:r>
            <a:endParaRPr lang="bg-BG" dirty="0" smtClean="0"/>
          </a:p>
          <a:p>
            <a:pPr lvl="1">
              <a:lnSpc>
                <a:spcPct val="100000"/>
              </a:lnSpc>
            </a:pPr>
            <a:r>
              <a:rPr lang="bg-BG" sz="2800" dirty="0" smtClean="0">
                <a:ln w="500">
                  <a:noFill/>
                </a:ln>
                <a:solidFill>
                  <a:schemeClr val="accent5">
                    <a:lumMod val="20000"/>
                    <a:lumOff val="80000"/>
                  </a:schemeClr>
                </a:solidFill>
                <a:latin typeface="Consolas" pitchFamily="49" charset="0"/>
                <a:cs typeface="Consolas" pitchFamily="49" charset="0"/>
              </a:rPr>
              <a:t>Finalize()</a:t>
            </a:r>
            <a:r>
              <a:rPr lang="bg-BG" dirty="0" smtClean="0"/>
              <a:t> –</a:t>
            </a:r>
            <a:r>
              <a:rPr lang="en-US" dirty="0" smtClean="0"/>
              <a:t> used for clean up purposes when an object is disposed</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203" y="1073143"/>
            <a:ext cx="1899616" cy="2127257"/>
          </a:xfrm>
          <a:prstGeom prst="roundRect">
            <a:avLst>
              <a:gd name="adj" fmla="val 5056"/>
            </a:avLst>
          </a:prstGeom>
          <a:effectLst>
            <a:softEdge rad="63500"/>
          </a:effectLst>
        </p:spPr>
      </p:pic>
    </p:spTree>
    <p:extLst>
      <p:ext uri="{BB962C8B-B14F-4D97-AF65-F5344CB8AC3E}">
        <p14:creationId xmlns:p14="http://schemas.microsoft.com/office/powerpoint/2010/main" val="3676884887"/>
      </p:ext>
    </p:extLst>
  </p:cSld>
  <p:clrMapOvr>
    <a:masterClrMapping/>
  </p:clrMapOvr>
  <p:transition spd="med" advClick="0" advTm="20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0"/>
            <a:ext cx="8229600" cy="1752600"/>
          </a:xfrm>
        </p:spPr>
        <p:txBody>
          <a:bodyPr/>
          <a:lstStyle/>
          <a:p>
            <a:r>
              <a:rPr lang="en-US" smtClean="0">
                <a:effectLst>
                  <a:outerShdw blurRad="50800" dist="38100" algn="tr" rotWithShape="0">
                    <a:prstClr val="black">
                      <a:alpha val="40000"/>
                    </a:prstClr>
                  </a:outerShdw>
                </a:effectLst>
              </a:rPr>
              <a:t>Overriding </a:t>
            </a:r>
            <a:r>
              <a:rPr lang="en-US" dirty="0" smtClean="0">
                <a:effectLst>
                  <a:outerShdw blurRad="50800" dist="38100" algn="tr" rotWithShape="0">
                    <a:prstClr val="black">
                      <a:alpha val="40000"/>
                    </a:prstClr>
                  </a:outerShdw>
                </a:effectLst>
              </a:rPr>
              <a:t>the Virtual Methods in </a:t>
            </a:r>
            <a:r>
              <a:rPr lang="en-US" noProof="1" smtClean="0">
                <a:effectLst>
                  <a:outerShdw blurRad="50800" dist="38100" algn="tr" rotWithShape="0">
                    <a:prstClr val="black">
                      <a:alpha val="40000"/>
                    </a:prstClr>
                  </a:outerShdw>
                </a:effectLst>
                <a:latin typeface="Consolas" panose="020B0609020204030204" pitchFamily="49" charset="0"/>
                <a:cs typeface="Consolas" panose="020B0609020204030204" pitchFamily="49" charset="0"/>
              </a:rPr>
              <a:t>System.Object</a:t>
            </a:r>
            <a:endParaRPr lang="en-US" noProof="1">
              <a:latin typeface="Consolas" panose="020B0609020204030204" pitchFamily="49" charset="0"/>
              <a:cs typeface="Consolas" panose="020B0609020204030204" pitchFamily="49" charset="0"/>
            </a:endParaRPr>
          </a:p>
        </p:txBody>
      </p:sp>
      <p:pic>
        <p:nvPicPr>
          <p:cNvPr id="64519" name="Picture 7" descr="C:\Users\Peter\Pictures\Kartinki Telerik\Untitled.jpg"/>
          <p:cNvPicPr>
            <a:picLocks noChangeAspect="1" noChangeArrowheads="1"/>
          </p:cNvPicPr>
          <p:nvPr/>
        </p:nvPicPr>
        <p:blipFill>
          <a:blip r:embed="rId2" cstate="screen">
            <a:lum contrast="-20000"/>
            <a:extLst>
              <a:ext uri="{28A0092B-C50C-407E-A947-70E740481C1C}">
                <a14:useLocalDpi xmlns:a14="http://schemas.microsoft.com/office/drawing/2010/main" val="0"/>
              </a:ext>
            </a:extLst>
          </a:blip>
          <a:srcRect/>
          <a:stretch>
            <a:fillRect/>
          </a:stretch>
        </p:blipFill>
        <p:spPr bwMode="auto">
          <a:xfrm>
            <a:off x="2057400" y="3581400"/>
            <a:ext cx="3735388" cy="237478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pic>
        <p:nvPicPr>
          <p:cNvPr id="4" name="Picture 2" descr="http://cdn1.iconfinder.com/data/icons/IS_programmers_icon_pack_vol2/512/object.png"/>
          <p:cNvPicPr>
            <a:picLocks noChangeAspect="1" noChangeArrowheads="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9319">
            <a:off x="4989718" y="3670640"/>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36439"/>
      </p:ext>
    </p:extLst>
  </p:cSld>
  <p:clrMapOvr>
    <a:masterClrMapping/>
  </p:clrMapOvr>
  <p:transition spd="med" advClick="0" advTm="20000"/>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3510</TotalTime>
  <Words>2979</Words>
  <Application>Microsoft Office PowerPoint</Application>
  <PresentationFormat>On-screen Show (4:3)</PresentationFormat>
  <Paragraphs>641</Paragraphs>
  <Slides>67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Calibri</vt:lpstr>
      <vt:lpstr>Cambria</vt:lpstr>
      <vt:lpstr>Consolas</vt:lpstr>
      <vt:lpstr>Corbel</vt:lpstr>
      <vt:lpstr>Courier New</vt:lpstr>
      <vt:lpstr>Wingdings</vt:lpstr>
      <vt:lpstr>Wingdings 2</vt:lpstr>
      <vt:lpstr>Telerik Academy</vt:lpstr>
      <vt:lpstr>Common Type System</vt:lpstr>
      <vt:lpstr>Table of Contents</vt:lpstr>
      <vt:lpstr>Table of Contents (2)</vt:lpstr>
      <vt:lpstr>What is Common Type System (CTS)?</vt:lpstr>
      <vt:lpstr>What is CTS?</vt:lpstr>
      <vt:lpstr>.NET CTS Types Hierarchy </vt:lpstr>
      <vt:lpstr>The  System.Object Type</vt:lpstr>
      <vt:lpstr>System.Object Type </vt:lpstr>
      <vt:lpstr>Overriding the Virtual Methods in System.Object</vt:lpstr>
      <vt:lpstr>Overriding System.Object's Virtual Methods</vt:lpstr>
      <vt:lpstr>Overriding System.Object Methods – Example</vt:lpstr>
      <vt:lpstr>Overriding System.Object Methods – Example (2)</vt:lpstr>
      <vt:lpstr>Overriding the Virtual Methods in System.Object</vt:lpstr>
      <vt:lpstr>More About System.Object</vt:lpstr>
      <vt:lpstr>is and as operators</vt:lpstr>
      <vt:lpstr>Type Operators in C#</vt:lpstr>
      <vt:lpstr>Operators is and as – Example</vt:lpstr>
      <vt:lpstr>Operators is and as – Example (2)</vt:lpstr>
      <vt:lpstr>Operators is and as</vt:lpstr>
      <vt:lpstr>Object Cloning</vt:lpstr>
      <vt:lpstr>Object Cloning</vt:lpstr>
      <vt:lpstr>Object Cloning (2)</vt:lpstr>
      <vt:lpstr>Object Cloning – Example</vt:lpstr>
      <vt:lpstr>Object Cloning – Example (2)</vt:lpstr>
      <vt:lpstr>Deep and Shallow Object Cloning</vt:lpstr>
      <vt:lpstr>The Interface IComparable&lt;T&gt;</vt:lpstr>
      <vt:lpstr>IComparable&lt;T&gt; Interface</vt:lpstr>
      <vt:lpstr>IComparable&lt;T&gt; – Example</vt:lpstr>
      <vt:lpstr>Implementing IComparable&lt;T&gt;</vt:lpstr>
      <vt:lpstr>The IEnumerable&lt;T&gt; Interface</vt:lpstr>
      <vt:lpstr>IEnumerable&lt;T&gt;</vt:lpstr>
      <vt:lpstr>IEnumerator&lt;T&gt;</vt:lpstr>
      <vt:lpstr>Yield Return in C#</vt:lpstr>
      <vt:lpstr>Implementing IEnumerable&lt;T&gt;</vt:lpstr>
      <vt:lpstr>Value Types</vt:lpstr>
      <vt:lpstr>Value Types</vt:lpstr>
      <vt:lpstr>Value Types (2)</vt:lpstr>
      <vt:lpstr>Reference Types</vt:lpstr>
      <vt:lpstr>Reference Types</vt:lpstr>
      <vt:lpstr>Reference Types (2)</vt:lpstr>
      <vt:lpstr>Value vs. Reference Types</vt:lpstr>
      <vt:lpstr>Assigning Values</vt:lpstr>
      <vt:lpstr>Memory Location</vt:lpstr>
      <vt:lpstr>Values</vt:lpstr>
      <vt:lpstr>Value and Reference Types - Example </vt:lpstr>
      <vt:lpstr>Types, Variables and Memory</vt:lpstr>
      <vt:lpstr>Value and Reference Types</vt:lpstr>
      <vt:lpstr>Boxing and Unboxing</vt:lpstr>
      <vt:lpstr>Boxing and Unboxing</vt:lpstr>
      <vt:lpstr>Boxing</vt:lpstr>
      <vt:lpstr>Unboxing</vt:lpstr>
      <vt:lpstr>Boxing Value Types</vt:lpstr>
      <vt:lpstr>Boxing and Unboxing – Example </vt:lpstr>
      <vt:lpstr>Boxing and Unboxing Primitive Types</vt:lpstr>
      <vt:lpstr>Boxing and Unboxing – Example </vt:lpstr>
      <vt:lpstr>Boxing and Unboxing Custom Types</vt:lpstr>
      <vt:lpstr>Passing Parameters</vt:lpstr>
      <vt:lpstr>Passing Parameters</vt:lpstr>
      <vt:lpstr>Passing Parameters</vt:lpstr>
      <vt:lpstr>ref Parameters – Example</vt:lpstr>
      <vt:lpstr>ref Parameters</vt:lpstr>
      <vt:lpstr>out Parameters – Example</vt:lpstr>
      <vt:lpstr>out Parameters</vt:lpstr>
      <vt:lpstr>Common Type System</vt:lpstr>
      <vt:lpstr>Exercises</vt:lpstr>
      <vt:lpstr>Exercises (2)</vt:lpstr>
      <vt:lpstr>Exercises (3)</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CTS, Common Type System</dc:title>
  <dc:subject>Telerik Software Academy</dc:subject>
  <dc:creator>Svetlin Nakov</dc:creator>
  <cp:keywords>C#, course, telerik software academy, free courses for developers, OOP, object-oriented programming, CTS</cp:keywords>
  <cp:lastModifiedBy>Ivaylo Botusharov</cp:lastModifiedBy>
  <cp:revision>666</cp:revision>
  <dcterms:created xsi:type="dcterms:W3CDTF">2007-12-08T16:03:35Z</dcterms:created>
  <dcterms:modified xsi:type="dcterms:W3CDTF">2013-11-06T19:55:49Z</dcterms:modified>
  <cp:category>software engineering</cp:category>
</cp:coreProperties>
</file>